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9" r:id="rId1"/>
  </p:sldMasterIdLst>
  <p:sldIdLst>
    <p:sldId id="281" r:id="rId2"/>
    <p:sldId id="283" r:id="rId3"/>
    <p:sldId id="284" r:id="rId4"/>
    <p:sldId id="275" r:id="rId5"/>
    <p:sldId id="285" r:id="rId6"/>
    <p:sldId id="286" r:id="rId7"/>
    <p:sldId id="287" r:id="rId8"/>
    <p:sldId id="288" r:id="rId9"/>
    <p:sldId id="289" r:id="rId10"/>
    <p:sldId id="291" r:id="rId11"/>
    <p:sldId id="292" r:id="rId12"/>
    <p:sldId id="293" r:id="rId13"/>
    <p:sldId id="294" r:id="rId14"/>
    <p:sldId id="259" r:id="rId15"/>
    <p:sldId id="277" r:id="rId16"/>
    <p:sldId id="279" r:id="rId17"/>
    <p:sldId id="280" r:id="rId18"/>
    <p:sldId id="586" r:id="rId19"/>
    <p:sldId id="295" r:id="rId20"/>
    <p:sldId id="296" r:id="rId21"/>
    <p:sldId id="262" r:id="rId22"/>
    <p:sldId id="263" r:id="rId23"/>
    <p:sldId id="265" r:id="rId24"/>
    <p:sldId id="264" r:id="rId25"/>
    <p:sldId id="266" r:id="rId26"/>
    <p:sldId id="268" r:id="rId27"/>
    <p:sldId id="267" r:id="rId28"/>
    <p:sldId id="270" r:id="rId29"/>
    <p:sldId id="269" r:id="rId30"/>
    <p:sldId id="271" r:id="rId31"/>
    <p:sldId id="272" r:id="rId32"/>
    <p:sldId id="273" r:id="rId33"/>
    <p:sldId id="274" r:id="rId34"/>
    <p:sldId id="276" r:id="rId35"/>
    <p:sldId id="278" r:id="rId36"/>
    <p:sldId id="258" r:id="rId37"/>
    <p:sldId id="261" r:id="rId3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5" d="100"/>
          <a:sy n="105" d="100"/>
        </p:scale>
        <p:origin x="798"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microsoft.com/office/2016/11/relationships/changesInfo" Target="changesInfos/changesInfo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arcia, Hugo" userId="5a6e2073-eade-4369-ab6f-25aa720abbe4" providerId="ADAL" clId="{D9501008-DD49-4EAE-8AED-2EB6115CFDFD}"/>
    <pc:docChg chg="modSld">
      <pc:chgData name="Garcia, Hugo" userId="5a6e2073-eade-4369-ab6f-25aa720abbe4" providerId="ADAL" clId="{D9501008-DD49-4EAE-8AED-2EB6115CFDFD}" dt="2026-05-21T02:47:31.834" v="0" actId="1076"/>
      <pc:docMkLst>
        <pc:docMk/>
      </pc:docMkLst>
      <pc:sldChg chg="modSp mod">
        <pc:chgData name="Garcia, Hugo" userId="5a6e2073-eade-4369-ab6f-25aa720abbe4" providerId="ADAL" clId="{D9501008-DD49-4EAE-8AED-2EB6115CFDFD}" dt="2026-05-21T02:47:31.834" v="0" actId="1076"/>
        <pc:sldMkLst>
          <pc:docMk/>
          <pc:sldMk cId="1332339494" sldId="285"/>
        </pc:sldMkLst>
        <pc:spChg chg="mod">
          <ac:chgData name="Garcia, Hugo" userId="5a6e2073-eade-4369-ab6f-25aa720abbe4" providerId="ADAL" clId="{D9501008-DD49-4EAE-8AED-2EB6115CFDFD}" dt="2026-05-21T02:47:31.834" v="0" actId="1076"/>
          <ac:spMkLst>
            <pc:docMk/>
            <pc:sldMk cId="1332339494" sldId="285"/>
            <ac:spMk id="5" creationId="{CAAD841B-99E3-DBF2-BD6F-5EFF33E9D532}"/>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p>
        </p:txBody>
      </p:sp>
      <p:sp>
        <p:nvSpPr>
          <p:cNvPr id="4" name="Date Placeholder 3"/>
          <p:cNvSpPr>
            <a:spLocks noGrp="1"/>
          </p:cNvSpPr>
          <p:nvPr>
            <p:ph type="dt" sz="half" idx="10"/>
          </p:nvPr>
        </p:nvSpPr>
        <p:spPr/>
        <p:txBody>
          <a:bodyPr/>
          <a:lstStyle/>
          <a:p>
            <a:fld id="{B7BDBC32-E1B4-4BCC-BC6D-577390687A36}" type="datetimeFigureOut">
              <a:rPr lang="en-US" smtClean="0"/>
              <a:t>5/20/2026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536CBCC-73E0-4B66-ADAB-8BA388F689E8}" type="slidenum">
              <a:rPr lang="en-US" smtClean="0"/>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838212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7BDBC32-E1B4-4BCC-BC6D-577390687A36}" type="datetimeFigureOut">
              <a:rPr lang="en-US" smtClean="0"/>
              <a:t>5/20/2026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536CBCC-73E0-4B66-ADAB-8BA388F689E8}" type="slidenum">
              <a:rPr lang="en-US" smtClean="0"/>
              <a:t>‹#›</a:t>
            </a:fld>
            <a:endParaRPr lang="en-US"/>
          </a:p>
        </p:txBody>
      </p:sp>
    </p:spTree>
    <p:extLst>
      <p:ext uri="{BB962C8B-B14F-4D97-AF65-F5344CB8AC3E}">
        <p14:creationId xmlns:p14="http://schemas.microsoft.com/office/powerpoint/2010/main" val="42575907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7BDBC32-E1B4-4BCC-BC6D-577390687A36}" type="datetimeFigureOut">
              <a:rPr lang="en-US" smtClean="0"/>
              <a:t>5/20/2026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536CBCC-73E0-4B66-ADAB-8BA388F689E8}" type="slidenum">
              <a:rPr lang="en-US" smtClean="0"/>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758080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p>
        </p:txBody>
      </p:sp>
      <p:sp>
        <p:nvSpPr>
          <p:cNvPr id="3" name="Content Placeholder 2"/>
          <p:cNvSpPr>
            <a:spLocks noGrp="1"/>
          </p:cNvSpPr>
          <p:nvPr>
            <p:ph sz="half" idx="1"/>
          </p:nvPr>
        </p:nvSpPr>
        <p:spPr>
          <a:xfrm>
            <a:off x="1097279" y="1845734"/>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B7BDBC32-E1B4-4BCC-BC6D-577390687A36}" type="datetimeFigureOut">
              <a:rPr lang="en-US" smtClean="0"/>
              <a:t>5/20/2026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536CBCC-73E0-4B66-ADAB-8BA388F689E8}" type="slidenum">
              <a:rPr lang="en-US" smtClean="0"/>
              <a:t>‹#›</a:t>
            </a:fld>
            <a:endParaRPr lang="en-US"/>
          </a:p>
        </p:txBody>
      </p:sp>
    </p:spTree>
    <p:extLst>
      <p:ext uri="{BB962C8B-B14F-4D97-AF65-F5344CB8AC3E}">
        <p14:creationId xmlns:p14="http://schemas.microsoft.com/office/powerpoint/2010/main" val="12674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B7BDBC32-E1B4-4BCC-BC6D-577390687A36}" type="datetimeFigureOut">
              <a:rPr lang="en-US" smtClean="0"/>
              <a:t>5/20/2026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536CBCC-73E0-4B66-ADAB-8BA388F689E8}" type="slidenum">
              <a:rPr lang="en-US" smtClean="0"/>
              <a:t>‹#›</a:t>
            </a:fld>
            <a:endParaRPr lang="en-US"/>
          </a:p>
        </p:txBody>
      </p:sp>
    </p:spTree>
    <p:extLst>
      <p:ext uri="{BB962C8B-B14F-4D97-AF65-F5344CB8AC3E}">
        <p14:creationId xmlns:p14="http://schemas.microsoft.com/office/powerpoint/2010/main" val="3963268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B7BDBC32-E1B4-4BCC-BC6D-577390687A36}" type="datetimeFigureOut">
              <a:rPr lang="en-US" smtClean="0"/>
              <a:t>5/20/2026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536CBCC-73E0-4B66-ADAB-8BA388F689E8}" type="slidenum">
              <a:rPr lang="en-US" smtClean="0"/>
              <a:t>‹#›</a:t>
            </a:fld>
            <a:endParaRPr lang="en-US"/>
          </a:p>
        </p:txBody>
      </p:sp>
    </p:spTree>
    <p:extLst>
      <p:ext uri="{BB962C8B-B14F-4D97-AF65-F5344CB8AC3E}">
        <p14:creationId xmlns:p14="http://schemas.microsoft.com/office/powerpoint/2010/main" val="40903184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7" name="Date Placeholder 6"/>
          <p:cNvSpPr>
            <a:spLocks noGrp="1"/>
          </p:cNvSpPr>
          <p:nvPr>
            <p:ph type="dt" sz="half" idx="10"/>
          </p:nvPr>
        </p:nvSpPr>
        <p:spPr/>
        <p:txBody>
          <a:bodyPr/>
          <a:lstStyle/>
          <a:p>
            <a:fld id="{B7BDBC32-E1B4-4BCC-BC6D-577390687A36}" type="datetimeFigureOut">
              <a:rPr lang="en-US" smtClean="0"/>
              <a:t>5/20/2026</a:t>
            </a:fld>
            <a:endParaRPr 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a:p>
        </p:txBody>
      </p:sp>
      <p:sp>
        <p:nvSpPr>
          <p:cNvPr id="9" name="Slide Number Placeholder 8"/>
          <p:cNvSpPr>
            <a:spLocks noGrp="1"/>
          </p:cNvSpPr>
          <p:nvPr>
            <p:ph type="sldNum" sz="quarter" idx="12"/>
          </p:nvPr>
        </p:nvSpPr>
        <p:spPr/>
        <p:txBody>
          <a:bodyPr/>
          <a:lstStyle/>
          <a:p>
            <a:fld id="{E536CBCC-73E0-4B66-ADAB-8BA388F689E8}" type="slidenum">
              <a:rPr lang="en-US" smtClean="0"/>
              <a:t>‹#›</a:t>
            </a:fld>
            <a:endParaRPr lang="en-US"/>
          </a:p>
        </p:txBody>
      </p:sp>
    </p:spTree>
    <p:extLst>
      <p:ext uri="{BB962C8B-B14F-4D97-AF65-F5344CB8AC3E}">
        <p14:creationId xmlns:p14="http://schemas.microsoft.com/office/powerpoint/2010/main" val="17635703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B7BDBC32-E1B4-4BCC-BC6D-577390687A36}" type="datetimeFigureOut">
              <a:rPr lang="en-US" smtClean="0"/>
              <a:t>5/20/2026</a:t>
            </a:fld>
            <a:endParaRPr lang="en-US"/>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E536CBCC-73E0-4B66-ADAB-8BA388F689E8}" type="slidenum">
              <a:rPr lang="en-US" smtClean="0"/>
              <a:t>‹#›</a:t>
            </a:fld>
            <a:endParaRPr lang="en-US"/>
          </a:p>
        </p:txBody>
      </p:sp>
    </p:spTree>
    <p:extLst>
      <p:ext uri="{BB962C8B-B14F-4D97-AF65-F5344CB8AC3E}">
        <p14:creationId xmlns:p14="http://schemas.microsoft.com/office/powerpoint/2010/main" val="39892916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a:t>Click to edit Master title style</a:t>
            </a:r>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7BDBC32-E1B4-4BCC-BC6D-577390687A36}" type="datetimeFigureOut">
              <a:rPr lang="en-US" smtClean="0"/>
              <a:t>5/20/2026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536CBCC-73E0-4B66-ADAB-8BA388F689E8}" type="slidenum">
              <a:rPr lang="en-US" smtClean="0"/>
              <a:t>‹#›</a:t>
            </a:fld>
            <a:endParaRPr lang="en-US"/>
          </a:p>
        </p:txBody>
      </p:sp>
    </p:spTree>
    <p:extLst>
      <p:ext uri="{BB962C8B-B14F-4D97-AF65-F5344CB8AC3E}">
        <p14:creationId xmlns:p14="http://schemas.microsoft.com/office/powerpoint/2010/main" val="22873711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7BDBC32-E1B4-4BCC-BC6D-577390687A36}" type="datetimeFigureOut">
              <a:rPr lang="en-US" smtClean="0"/>
              <a:t>5/20/2026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536CBCC-73E0-4B66-ADAB-8BA388F689E8}" type="slidenum">
              <a:rPr lang="en-US" smtClean="0"/>
              <a:t>‹#›</a:t>
            </a:fld>
            <a:endParaRPr lang="en-US"/>
          </a:p>
        </p:txBody>
      </p:sp>
    </p:spTree>
    <p:extLst>
      <p:ext uri="{BB962C8B-B14F-4D97-AF65-F5344CB8AC3E}">
        <p14:creationId xmlns:p14="http://schemas.microsoft.com/office/powerpoint/2010/main" val="5006713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7BDBC32-E1B4-4BCC-BC6D-577390687A36}" type="datetimeFigureOut">
              <a:rPr lang="en-US" smtClean="0"/>
              <a:t>5/20/2026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536CBCC-73E0-4B66-ADAB-8BA388F689E8}" type="slidenum">
              <a:rPr lang="en-US" smtClean="0"/>
              <a:t>‹#›</a:t>
            </a:fld>
            <a:endParaRPr lang="en-US"/>
          </a:p>
        </p:txBody>
      </p:sp>
    </p:spTree>
    <p:extLst>
      <p:ext uri="{BB962C8B-B14F-4D97-AF65-F5344CB8AC3E}">
        <p14:creationId xmlns:p14="http://schemas.microsoft.com/office/powerpoint/2010/main" val="225300932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1E76C935-70FE-430B-ABFA-3E76A90F7D0B}"/>
              </a:ext>
            </a:extLst>
          </p:cNvPr>
          <p:cNvSpPr/>
          <p:nvPr userDrawn="1"/>
        </p:nvSpPr>
        <p:spPr>
          <a:xfrm>
            <a:off x="-8164" y="6475386"/>
            <a:ext cx="12192000" cy="369454"/>
          </a:xfrm>
          <a:prstGeom prst="rect">
            <a:avLst/>
          </a:prstGeom>
          <a:gradFill>
            <a:gsLst>
              <a:gs pos="73000">
                <a:schemeClr val="accent1">
                  <a:lumMod val="60000"/>
                  <a:lumOff val="40000"/>
                </a:schemeClr>
              </a:gs>
              <a:gs pos="47000">
                <a:schemeClr val="accent1">
                  <a:lumMod val="40000"/>
                  <a:lumOff val="60000"/>
                </a:schemeClr>
              </a:gs>
              <a:gs pos="100000">
                <a:schemeClr val="accent1">
                  <a:lumMod val="75000"/>
                </a:schemeClr>
              </a:gs>
            </a:gsLst>
            <a:lin ang="5400000" scaled="0"/>
          </a:gra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65D1BC44-AED8-4358-9C0B-D1D28D304E01}"/>
              </a:ext>
            </a:extLst>
          </p:cNvPr>
          <p:cNvSpPr/>
          <p:nvPr userDrawn="1"/>
        </p:nvSpPr>
        <p:spPr>
          <a:xfrm>
            <a:off x="-2" y="-7570"/>
            <a:ext cx="12192000" cy="369454"/>
          </a:xfrm>
          <a:prstGeom prst="rect">
            <a:avLst/>
          </a:prstGeom>
          <a:gradFill>
            <a:gsLst>
              <a:gs pos="73000">
                <a:schemeClr val="accent1">
                  <a:lumMod val="60000"/>
                  <a:lumOff val="40000"/>
                </a:schemeClr>
              </a:gs>
              <a:gs pos="47000">
                <a:schemeClr val="accent1">
                  <a:lumMod val="40000"/>
                  <a:lumOff val="60000"/>
                </a:schemeClr>
              </a:gs>
              <a:gs pos="100000">
                <a:schemeClr val="accent1">
                  <a:lumMod val="75000"/>
                </a:schemeClr>
              </a:gs>
            </a:gsLst>
            <a:lin ang="5400000" scaled="0"/>
          </a:gra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8F386942-85D5-46D0-AAE0-B3787DBF7849}"/>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56493" y="563656"/>
            <a:ext cx="1828800" cy="737452"/>
          </a:xfrm>
          <a:prstGeom prst="rect">
            <a:avLst/>
          </a:prstGeom>
        </p:spPr>
      </p:pic>
      <p:sp>
        <p:nvSpPr>
          <p:cNvPr id="10" name="Right Triangle 9">
            <a:extLst>
              <a:ext uri="{FF2B5EF4-FFF2-40B4-BE49-F238E27FC236}">
                <a16:creationId xmlns:a16="http://schemas.microsoft.com/office/drawing/2014/main" id="{F039B9D3-A552-404F-BD42-9BE2755D833C}"/>
              </a:ext>
            </a:extLst>
          </p:cNvPr>
          <p:cNvSpPr/>
          <p:nvPr userDrawn="1"/>
        </p:nvSpPr>
        <p:spPr>
          <a:xfrm>
            <a:off x="-2" y="6487856"/>
            <a:ext cx="422033" cy="356983"/>
          </a:xfrm>
          <a:prstGeom prst="rtTriangle">
            <a:avLst/>
          </a:prstGeom>
          <a:gradFill>
            <a:gsLst>
              <a:gs pos="0">
                <a:schemeClr val="accent5">
                  <a:lumMod val="45000"/>
                  <a:lumOff val="55000"/>
                </a:schemeClr>
              </a:gs>
              <a:gs pos="72000">
                <a:schemeClr val="accent5">
                  <a:lumMod val="95000"/>
                  <a:lumOff val="5000"/>
                </a:schemeClr>
              </a:gs>
              <a:gs pos="100000">
                <a:schemeClr val="accent5">
                  <a:lumMod val="60000"/>
                </a:schemeClr>
              </a:gs>
            </a:gsLst>
            <a:path path="circle">
              <a:fillToRect l="100000" t="100000"/>
            </a:path>
          </a:gradFill>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ight Triangle 10">
            <a:extLst>
              <a:ext uri="{FF2B5EF4-FFF2-40B4-BE49-F238E27FC236}">
                <a16:creationId xmlns:a16="http://schemas.microsoft.com/office/drawing/2014/main" id="{0EB02E22-B79A-47FA-85D2-92FE76A777C8}"/>
              </a:ext>
            </a:extLst>
          </p:cNvPr>
          <p:cNvSpPr/>
          <p:nvPr userDrawn="1"/>
        </p:nvSpPr>
        <p:spPr>
          <a:xfrm>
            <a:off x="0" y="6547338"/>
            <a:ext cx="362987" cy="297501"/>
          </a:xfrm>
          <a:prstGeom prst="rtTriangle">
            <a:avLst/>
          </a:prstGeom>
          <a:gradFill flip="none" rotWithShape="1">
            <a:gsLst>
              <a:gs pos="0">
                <a:schemeClr val="accent5">
                  <a:lumMod val="40000"/>
                  <a:lumOff val="60000"/>
                </a:schemeClr>
              </a:gs>
              <a:gs pos="46000">
                <a:schemeClr val="accent5">
                  <a:lumMod val="95000"/>
                  <a:lumOff val="5000"/>
                </a:schemeClr>
              </a:gs>
              <a:gs pos="100000">
                <a:schemeClr val="accent5">
                  <a:lumMod val="60000"/>
                </a:schemeClr>
              </a:gs>
            </a:gsLst>
            <a:path path="shap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ight Triangle 11">
            <a:extLst>
              <a:ext uri="{FF2B5EF4-FFF2-40B4-BE49-F238E27FC236}">
                <a16:creationId xmlns:a16="http://schemas.microsoft.com/office/drawing/2014/main" id="{39007105-3CAB-4F1E-AC2C-DAAD14337C86}"/>
              </a:ext>
            </a:extLst>
          </p:cNvPr>
          <p:cNvSpPr/>
          <p:nvPr userDrawn="1"/>
        </p:nvSpPr>
        <p:spPr>
          <a:xfrm rot="10800000">
            <a:off x="11756448" y="-1334"/>
            <a:ext cx="422033" cy="356983"/>
          </a:xfrm>
          <a:prstGeom prst="rtTriangle">
            <a:avLst/>
          </a:prstGeom>
          <a:gradFill>
            <a:gsLst>
              <a:gs pos="0">
                <a:schemeClr val="accent5">
                  <a:lumMod val="45000"/>
                  <a:lumOff val="55000"/>
                </a:schemeClr>
              </a:gs>
              <a:gs pos="72000">
                <a:schemeClr val="accent5">
                  <a:lumMod val="95000"/>
                  <a:lumOff val="5000"/>
                </a:schemeClr>
              </a:gs>
              <a:gs pos="100000">
                <a:schemeClr val="accent5">
                  <a:lumMod val="60000"/>
                </a:schemeClr>
              </a:gs>
            </a:gsLst>
            <a:path path="circle">
              <a:fillToRect l="100000" t="100000"/>
            </a:path>
          </a:gradFill>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ight Triangle 12">
            <a:extLst>
              <a:ext uri="{FF2B5EF4-FFF2-40B4-BE49-F238E27FC236}">
                <a16:creationId xmlns:a16="http://schemas.microsoft.com/office/drawing/2014/main" id="{07085716-A3D3-4732-AE00-378795E58AE6}"/>
              </a:ext>
            </a:extLst>
          </p:cNvPr>
          <p:cNvSpPr/>
          <p:nvPr userDrawn="1"/>
        </p:nvSpPr>
        <p:spPr>
          <a:xfrm rot="10800000">
            <a:off x="11815494" y="0"/>
            <a:ext cx="362987" cy="297501"/>
          </a:xfrm>
          <a:prstGeom prst="rtTriangle">
            <a:avLst/>
          </a:prstGeom>
          <a:gradFill flip="none" rotWithShape="1">
            <a:gsLst>
              <a:gs pos="0">
                <a:schemeClr val="accent5">
                  <a:lumMod val="40000"/>
                  <a:lumOff val="60000"/>
                </a:schemeClr>
              </a:gs>
              <a:gs pos="46000">
                <a:schemeClr val="accent5">
                  <a:lumMod val="95000"/>
                  <a:lumOff val="5000"/>
                </a:schemeClr>
              </a:gs>
              <a:gs pos="100000">
                <a:schemeClr val="accent5">
                  <a:lumMod val="60000"/>
                </a:schemeClr>
              </a:gs>
            </a:gsLst>
            <a:path path="shap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596091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B7BDBC32-E1B4-4BCC-BC6D-577390687A36}" type="datetimeFigureOut">
              <a:rPr lang="en-US" smtClean="0"/>
              <a:t>5/20/2026</a:t>
            </a:fld>
            <a:endParaRPr lang="en-US"/>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E536CBCC-73E0-4B66-ADAB-8BA388F689E8}" type="slidenum">
              <a:rPr lang="en-US" smtClean="0"/>
              <a:t>‹#›</a:t>
            </a:fld>
            <a:endParaRPr lang="en-US"/>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40978067"/>
      </p:ext>
    </p:extLst>
  </p:cSld>
  <p:clrMap bg1="lt1" tx1="dk1" bg2="lt2" tx2="dk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95" r:id="rId6"/>
    <p:sldLayoutId id="2147483696" r:id="rId7"/>
    <p:sldLayoutId id="2147483697" r:id="rId8"/>
    <p:sldLayoutId id="2147483698" r:id="rId9"/>
    <p:sldLayoutId id="2147483699" r:id="rId10"/>
    <p:sldLayoutId id="2147483700" r:id="rId11"/>
    <p:sldLayoutId id="2147483701" r:id="rId12"/>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slideLayout" Target="../slideLayouts/slideLayout12.xml"/><Relationship Id="rId1" Type="http://schemas.openxmlformats.org/officeDocument/2006/relationships/video" Target="https://www.youtube.com/embed/Wg_65ctR0-w?feature=oembed" TargetMode="External"/></Relationships>
</file>

<file path=ppt/slides/_rels/slide1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slideLayout" Target="../slideLayouts/slideLayout7.xml"/><Relationship Id="rId1" Type="http://schemas.openxmlformats.org/officeDocument/2006/relationships/video" Target="https://www.youtube.com/embed/7Ou4BhxWPPc?feature=oembed" TargetMode="External"/></Relationships>
</file>

<file path=ppt/slides/_rels/slide2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slideLayout" Target="../slideLayouts/slideLayout7.xml"/><Relationship Id="rId1" Type="http://schemas.openxmlformats.org/officeDocument/2006/relationships/video" Target="https://www.youtube.com/embed/Wg_65ctR0-w?feature=oembed" TargetMode="Externa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426DB7E-6C61-7558-FECC-34A869052432}"/>
              </a:ext>
            </a:extLst>
          </p:cNvPr>
          <p:cNvSpPr txBox="1"/>
          <p:nvPr/>
        </p:nvSpPr>
        <p:spPr>
          <a:xfrm>
            <a:off x="585282" y="4037076"/>
            <a:ext cx="3571810" cy="939157"/>
          </a:xfrm>
          <a:prstGeom prst="rect">
            <a:avLst/>
          </a:prstGeom>
        </p:spPr>
        <p:txBody>
          <a:bodyPr vert="horz" lIns="91440" tIns="45720" rIns="91440" bIns="45720" rtlCol="0" anchor="b">
            <a:noAutofit/>
          </a:bodyPr>
          <a:lstStyle/>
          <a:p>
            <a:pPr>
              <a:lnSpc>
                <a:spcPct val="90000"/>
              </a:lnSpc>
              <a:spcBef>
                <a:spcPct val="0"/>
              </a:spcBef>
              <a:spcAft>
                <a:spcPts val="600"/>
              </a:spcAft>
            </a:pPr>
            <a:r>
              <a:rPr lang="es-ES" sz="4000" dirty="0"/>
              <a:t>HBACA 2026</a:t>
            </a:r>
          </a:p>
          <a:p>
            <a:pPr>
              <a:lnSpc>
                <a:spcPct val="90000"/>
              </a:lnSpc>
              <a:spcBef>
                <a:spcPct val="0"/>
              </a:spcBef>
              <a:spcAft>
                <a:spcPts val="600"/>
              </a:spcAft>
            </a:pPr>
            <a:endParaRPr lang="es-ES" sz="4000" dirty="0"/>
          </a:p>
          <a:p>
            <a:pPr>
              <a:lnSpc>
                <a:spcPct val="90000"/>
              </a:lnSpc>
              <a:spcBef>
                <a:spcPct val="0"/>
              </a:spcBef>
              <a:spcAft>
                <a:spcPts val="600"/>
              </a:spcAft>
            </a:pPr>
            <a:r>
              <a:rPr lang="es-ES" sz="4000" dirty="0"/>
              <a:t>Presentación de la jornada de pausa operativa sobre Seguridad en Zanjas</a:t>
            </a:r>
            <a:endParaRPr lang="en-US" sz="4000" b="1" kern="1200" dirty="0">
              <a:solidFill>
                <a:schemeClr val="tx1"/>
              </a:solidFill>
              <a:latin typeface="+mj-lt"/>
              <a:ea typeface="+mj-ea"/>
              <a:cs typeface="+mj-cs"/>
            </a:endParaRPr>
          </a:p>
        </p:txBody>
      </p:sp>
      <p:pic>
        <p:nvPicPr>
          <p:cNvPr id="6" name="Picture 5">
            <a:extLst>
              <a:ext uri="{FF2B5EF4-FFF2-40B4-BE49-F238E27FC236}">
                <a16:creationId xmlns:a16="http://schemas.microsoft.com/office/drawing/2014/main" id="{B980726A-B9C2-6B53-8D12-F460AB0EC6AF}"/>
              </a:ext>
            </a:extLst>
          </p:cNvPr>
          <p:cNvPicPr>
            <a:picLocks noChangeAspect="1"/>
          </p:cNvPicPr>
          <p:nvPr/>
        </p:nvPicPr>
        <p:blipFill>
          <a:blip r:embed="rId2"/>
          <a:stretch>
            <a:fillRect/>
          </a:stretch>
        </p:blipFill>
        <p:spPr>
          <a:xfrm>
            <a:off x="4654296" y="899187"/>
            <a:ext cx="6952422" cy="4849314"/>
          </a:xfrm>
          <a:prstGeom prst="rect">
            <a:avLst/>
          </a:prstGeom>
        </p:spPr>
      </p:pic>
    </p:spTree>
    <p:extLst>
      <p:ext uri="{BB962C8B-B14F-4D97-AF65-F5344CB8AC3E}">
        <p14:creationId xmlns:p14="http://schemas.microsoft.com/office/powerpoint/2010/main" val="361113442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4374D82-D68E-068A-96AA-759E8C86CFDB}"/>
              </a:ext>
            </a:extLst>
          </p:cNvPr>
          <p:cNvSpPr txBox="1"/>
          <p:nvPr/>
        </p:nvSpPr>
        <p:spPr>
          <a:xfrm>
            <a:off x="493776" y="365742"/>
            <a:ext cx="11064240" cy="1292662"/>
          </a:xfrm>
          <a:prstGeom prst="rect">
            <a:avLst/>
          </a:prstGeom>
          <a:noFill/>
        </p:spPr>
        <p:txBody>
          <a:bodyPr wrap="square" rtlCol="0">
            <a:spAutoFit/>
          </a:bodyPr>
          <a:lstStyle/>
          <a:p>
            <a:pPr lvl="0" defTabSz="914400">
              <a:defRPr/>
            </a:pPr>
            <a:r>
              <a:rPr lang="es-ES" sz="2600" b="1" dirty="0">
                <a:highlight>
                  <a:srgbClr val="FFFFFF"/>
                </a:highlight>
              </a:rPr>
              <a:t>Esta presentación proporcionará información sobre las operaciones básicas de excavaciones de zanjas para ayudarle a garantizar un entorno de trabajo seguro.</a:t>
            </a:r>
            <a:endParaRPr kumimoji="0" lang="en-US" sz="2600" b="1" i="0" u="none" strike="noStrike" kern="1200" cap="none" spc="0" normalizeH="0" baseline="0" noProof="0" dirty="0">
              <a:ln>
                <a:noFill/>
              </a:ln>
              <a:solidFill>
                <a:srgbClr val="111111"/>
              </a:solidFill>
              <a:effectLst/>
              <a:highlight>
                <a:srgbClr val="FFFFFF"/>
              </a:highlight>
              <a:uLnTx/>
              <a:uFillTx/>
              <a:latin typeface="Calibri" panose="020F0502020204030204"/>
              <a:ea typeface="Aptos" panose="020B0004020202020204" pitchFamily="34" charset="0"/>
              <a:cs typeface="Aptos" panose="020B0004020202020204" pitchFamily="34" charset="0"/>
            </a:endParaRPr>
          </a:p>
        </p:txBody>
      </p:sp>
      <p:sp>
        <p:nvSpPr>
          <p:cNvPr id="4" name="TextBox 3">
            <a:extLst>
              <a:ext uri="{FF2B5EF4-FFF2-40B4-BE49-F238E27FC236}">
                <a16:creationId xmlns:a16="http://schemas.microsoft.com/office/drawing/2014/main" id="{AFD32C05-7133-AD3F-0DF7-EBE1BD30AE59}"/>
              </a:ext>
            </a:extLst>
          </p:cNvPr>
          <p:cNvSpPr txBox="1"/>
          <p:nvPr/>
        </p:nvSpPr>
        <p:spPr>
          <a:xfrm>
            <a:off x="2586609" y="1766560"/>
            <a:ext cx="6598158" cy="3785652"/>
          </a:xfrm>
          <a:prstGeom prst="rect">
            <a:avLst/>
          </a:prstGeom>
          <a:noFill/>
        </p:spPr>
        <p:txBody>
          <a:bodyPr wrap="square">
            <a:spAutoFit/>
          </a:bodyPr>
          <a:lstStyle/>
          <a:p>
            <a:pPr lvl="0" defTabSz="914400">
              <a:defRPr/>
            </a:pPr>
            <a:r>
              <a:rPr lang="es-ES" sz="2400" dirty="0"/>
              <a:t>La apertura de zanjas y la excavación son labores peligrosas a las que se enfrentan a diario los trabajadores de la construcción. </a:t>
            </a:r>
          </a:p>
          <a:p>
            <a:pPr lvl="0" defTabSz="914400">
              <a:defRPr/>
            </a:pPr>
            <a:endParaRPr lang="es-ES" sz="2400" dirty="0"/>
          </a:p>
          <a:p>
            <a:pPr lvl="0" defTabSz="914400">
              <a:defRPr/>
            </a:pPr>
            <a:r>
              <a:rPr lang="es-ES" sz="2400" dirty="0"/>
              <a:t>Según la tarea que se esté realizando, existen diferentes riesgos asociados. </a:t>
            </a:r>
          </a:p>
          <a:p>
            <a:pPr lvl="0" defTabSz="914400">
              <a:defRPr/>
            </a:pPr>
            <a:endParaRPr lang="es-ES" sz="2400" dirty="0"/>
          </a:p>
          <a:p>
            <a:pPr lvl="0" defTabSz="914400">
              <a:defRPr/>
            </a:pPr>
            <a:r>
              <a:rPr lang="es-ES" sz="2400" dirty="0"/>
              <a:t>Profundicemos en las diferencias entre la apertura de zanjas y la excavación, los peligros que conllevan y cómo mitigar los riesgos durante el trabajo.</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069959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700CDBD-2D69-C7A1-F9A2-40C22A04FD7B}"/>
              </a:ext>
            </a:extLst>
          </p:cNvPr>
          <p:cNvSpPr txBox="1"/>
          <p:nvPr/>
        </p:nvSpPr>
        <p:spPr>
          <a:xfrm>
            <a:off x="2953511" y="1462600"/>
            <a:ext cx="6847713" cy="4154984"/>
          </a:xfrm>
          <a:prstGeom prst="rect">
            <a:avLst/>
          </a:prstGeom>
          <a:noFill/>
        </p:spPr>
        <p:txBody>
          <a:bodyPr wrap="square">
            <a:spAutoFit/>
          </a:bodyPr>
          <a:lstStyle/>
          <a:p>
            <a:pPr fontAlgn="base"/>
            <a:r>
              <a:rPr lang="en-US" sz="2400" dirty="0">
                <a:highlight>
                  <a:srgbClr val="FFFFFF"/>
                </a:highlight>
              </a:rPr>
              <a:t>Una </a:t>
            </a:r>
            <a:r>
              <a:rPr lang="en-US" sz="2400" dirty="0" err="1">
                <a:highlight>
                  <a:srgbClr val="FFFFFF"/>
                </a:highlight>
              </a:rPr>
              <a:t>excavación</a:t>
            </a:r>
            <a:r>
              <a:rPr lang="en-US" sz="2400" dirty="0">
                <a:highlight>
                  <a:srgbClr val="FFFFFF"/>
                </a:highlight>
              </a:rPr>
              <a:t> se define </a:t>
            </a:r>
            <a:r>
              <a:rPr lang="en-US" sz="2400" dirty="0" err="1">
                <a:highlight>
                  <a:srgbClr val="FFFFFF"/>
                </a:highlight>
              </a:rPr>
              <a:t>como</a:t>
            </a:r>
            <a:r>
              <a:rPr lang="en-US" sz="2400" dirty="0">
                <a:highlight>
                  <a:srgbClr val="FFFFFF"/>
                </a:highlight>
              </a:rPr>
              <a:t> </a:t>
            </a:r>
            <a:r>
              <a:rPr lang="en-US" sz="2400" dirty="0" err="1">
                <a:highlight>
                  <a:srgbClr val="FFFFFF"/>
                </a:highlight>
              </a:rPr>
              <a:t>cualquier</a:t>
            </a:r>
            <a:r>
              <a:rPr lang="en-US" sz="2400" dirty="0">
                <a:highlight>
                  <a:srgbClr val="FFFFFF"/>
                </a:highlight>
              </a:rPr>
              <a:t> Corte, </a:t>
            </a:r>
            <a:r>
              <a:rPr lang="en-US" sz="2400" dirty="0" err="1">
                <a:highlight>
                  <a:srgbClr val="FFFFFF"/>
                </a:highlight>
              </a:rPr>
              <a:t>Cavidad</a:t>
            </a:r>
            <a:r>
              <a:rPr lang="en-US" sz="2400" dirty="0">
                <a:highlight>
                  <a:srgbClr val="FFFFFF"/>
                </a:highlight>
              </a:rPr>
              <a:t>, Zanja o </a:t>
            </a:r>
            <a:r>
              <a:rPr lang="en-US" sz="2400" dirty="0" err="1">
                <a:highlight>
                  <a:srgbClr val="FFFFFF"/>
                </a:highlight>
              </a:rPr>
              <a:t>Depresión</a:t>
            </a:r>
            <a:r>
              <a:rPr lang="en-US" sz="2400" dirty="0">
                <a:highlight>
                  <a:srgbClr val="FFFFFF"/>
                </a:highlight>
              </a:rPr>
              <a:t> artificial </a:t>
            </a:r>
            <a:r>
              <a:rPr lang="en-US" sz="2400" dirty="0" err="1">
                <a:highlight>
                  <a:srgbClr val="FFFFFF"/>
                </a:highlight>
              </a:rPr>
              <a:t>en</a:t>
            </a:r>
            <a:r>
              <a:rPr lang="en-US" sz="2400" dirty="0">
                <a:highlight>
                  <a:srgbClr val="FFFFFF"/>
                </a:highlight>
              </a:rPr>
              <a:t> la </a:t>
            </a:r>
            <a:r>
              <a:rPr lang="en-US" sz="2400" dirty="0" err="1">
                <a:highlight>
                  <a:srgbClr val="FFFFFF"/>
                </a:highlight>
              </a:rPr>
              <a:t>superficie</a:t>
            </a:r>
            <a:r>
              <a:rPr lang="en-US" sz="2400" dirty="0">
                <a:highlight>
                  <a:srgbClr val="FFFFFF"/>
                </a:highlight>
              </a:rPr>
              <a:t> de la Tierra </a:t>
            </a:r>
            <a:r>
              <a:rPr lang="en-US" sz="2400" dirty="0" err="1">
                <a:highlight>
                  <a:srgbClr val="FFFFFF"/>
                </a:highlight>
              </a:rPr>
              <a:t>formada</a:t>
            </a:r>
            <a:r>
              <a:rPr lang="en-US" sz="2400" dirty="0">
                <a:highlight>
                  <a:srgbClr val="FFFFFF"/>
                </a:highlight>
              </a:rPr>
              <a:t> </a:t>
            </a:r>
            <a:r>
              <a:rPr lang="en-US" sz="2400" dirty="0" err="1">
                <a:highlight>
                  <a:srgbClr val="FFFFFF"/>
                </a:highlight>
              </a:rPr>
              <a:t>por</a:t>
            </a:r>
            <a:r>
              <a:rPr lang="en-US" sz="2400" dirty="0">
                <a:highlight>
                  <a:srgbClr val="FFFFFF"/>
                </a:highlight>
              </a:rPr>
              <a:t> la </a:t>
            </a:r>
            <a:r>
              <a:rPr lang="en-US" sz="2400" dirty="0" err="1">
                <a:highlight>
                  <a:srgbClr val="FFFFFF"/>
                </a:highlight>
              </a:rPr>
              <a:t>remoción</a:t>
            </a:r>
            <a:r>
              <a:rPr lang="en-US" sz="2400" dirty="0">
                <a:highlight>
                  <a:srgbClr val="FFFFFF"/>
                </a:highlight>
              </a:rPr>
              <a:t> de tierra. ​</a:t>
            </a:r>
          </a:p>
          <a:p>
            <a:pPr fontAlgn="base"/>
            <a:r>
              <a:rPr lang="en-US" sz="2400" dirty="0">
                <a:highlight>
                  <a:srgbClr val="FFFFFF"/>
                </a:highlight>
              </a:rPr>
              <a:t>  ​</a:t>
            </a:r>
          </a:p>
          <a:p>
            <a:pPr fontAlgn="base"/>
            <a:r>
              <a:rPr lang="en-US" sz="2400" dirty="0">
                <a:highlight>
                  <a:srgbClr val="FFFFFF"/>
                </a:highlight>
              </a:rPr>
              <a:t>Una Zanja se define </a:t>
            </a:r>
            <a:r>
              <a:rPr lang="en-US" sz="2400" dirty="0" err="1">
                <a:highlight>
                  <a:srgbClr val="FFFFFF"/>
                </a:highlight>
              </a:rPr>
              <a:t>como</a:t>
            </a:r>
            <a:r>
              <a:rPr lang="en-US" sz="2400" dirty="0">
                <a:highlight>
                  <a:srgbClr val="FFFFFF"/>
                </a:highlight>
              </a:rPr>
              <a:t> </a:t>
            </a:r>
            <a:r>
              <a:rPr lang="en-US" sz="2400" dirty="0" err="1">
                <a:highlight>
                  <a:srgbClr val="FFFFFF"/>
                </a:highlight>
              </a:rPr>
              <a:t>una</a:t>
            </a:r>
            <a:r>
              <a:rPr lang="en-US" sz="2400" dirty="0">
                <a:highlight>
                  <a:srgbClr val="FFFFFF"/>
                </a:highlight>
              </a:rPr>
              <a:t> </a:t>
            </a:r>
            <a:r>
              <a:rPr lang="en-US" sz="2400" dirty="0" err="1">
                <a:highlight>
                  <a:srgbClr val="FFFFFF"/>
                </a:highlight>
              </a:rPr>
              <a:t>Excavación</a:t>
            </a:r>
            <a:r>
              <a:rPr lang="en-US" sz="2400" dirty="0">
                <a:highlight>
                  <a:srgbClr val="FFFFFF"/>
                </a:highlight>
              </a:rPr>
              <a:t> </a:t>
            </a:r>
            <a:r>
              <a:rPr lang="en-US" sz="2400" dirty="0" err="1">
                <a:highlight>
                  <a:srgbClr val="FFFFFF"/>
                </a:highlight>
              </a:rPr>
              <a:t>estrecha</a:t>
            </a:r>
            <a:r>
              <a:rPr lang="en-US" sz="2400" dirty="0">
                <a:highlight>
                  <a:srgbClr val="FFFFFF"/>
                </a:highlight>
              </a:rPr>
              <a:t> (</a:t>
            </a:r>
            <a:r>
              <a:rPr lang="en-US" sz="2400" dirty="0" err="1">
                <a:highlight>
                  <a:srgbClr val="FFFFFF"/>
                </a:highlight>
              </a:rPr>
              <a:t>en</a:t>
            </a:r>
            <a:r>
              <a:rPr lang="en-US" sz="2400" dirty="0">
                <a:highlight>
                  <a:srgbClr val="FFFFFF"/>
                </a:highlight>
              </a:rPr>
              <a:t> </a:t>
            </a:r>
            <a:r>
              <a:rPr lang="en-US" sz="2400" dirty="0" err="1">
                <a:highlight>
                  <a:srgbClr val="FFFFFF"/>
                </a:highlight>
              </a:rPr>
              <a:t>relación</a:t>
            </a:r>
            <a:r>
              <a:rPr lang="en-US" sz="2400" dirty="0">
                <a:highlight>
                  <a:srgbClr val="FFFFFF"/>
                </a:highlight>
              </a:rPr>
              <a:t> con </a:t>
            </a:r>
            <a:r>
              <a:rPr lang="en-US" sz="2400" dirty="0" err="1">
                <a:highlight>
                  <a:srgbClr val="FFFFFF"/>
                </a:highlight>
              </a:rPr>
              <a:t>su</a:t>
            </a:r>
            <a:r>
              <a:rPr lang="en-US" sz="2400" dirty="0">
                <a:highlight>
                  <a:srgbClr val="FFFFFF"/>
                </a:highlight>
              </a:rPr>
              <a:t> </a:t>
            </a:r>
            <a:r>
              <a:rPr lang="en-US" sz="2400" dirty="0" err="1">
                <a:highlight>
                  <a:srgbClr val="FFFFFF"/>
                </a:highlight>
              </a:rPr>
              <a:t>longitud</a:t>
            </a:r>
            <a:r>
              <a:rPr lang="en-US" sz="2400" dirty="0">
                <a:highlight>
                  <a:srgbClr val="FFFFFF"/>
                </a:highlight>
              </a:rPr>
              <a:t>) </a:t>
            </a:r>
            <a:r>
              <a:rPr lang="en-US" sz="2400" dirty="0" err="1">
                <a:highlight>
                  <a:srgbClr val="FFFFFF"/>
                </a:highlight>
              </a:rPr>
              <a:t>realizada</a:t>
            </a:r>
            <a:r>
              <a:rPr lang="en-US" sz="2400" dirty="0">
                <a:highlight>
                  <a:srgbClr val="FFFFFF"/>
                </a:highlight>
              </a:rPr>
              <a:t> </a:t>
            </a:r>
            <a:r>
              <a:rPr lang="en-US" sz="2400" dirty="0" err="1">
                <a:highlight>
                  <a:srgbClr val="FFFFFF"/>
                </a:highlight>
              </a:rPr>
              <a:t>por</a:t>
            </a:r>
            <a:r>
              <a:rPr lang="en-US" sz="2400" dirty="0">
                <a:highlight>
                  <a:srgbClr val="FFFFFF"/>
                </a:highlight>
              </a:rPr>
              <a:t> </a:t>
            </a:r>
            <a:r>
              <a:rPr lang="en-US" sz="2400" dirty="0" err="1">
                <a:highlight>
                  <a:srgbClr val="FFFFFF"/>
                </a:highlight>
              </a:rPr>
              <a:t>debajo</a:t>
            </a:r>
            <a:r>
              <a:rPr lang="en-US" sz="2400" dirty="0">
                <a:highlight>
                  <a:srgbClr val="FFFFFF"/>
                </a:highlight>
              </a:rPr>
              <a:t> de la </a:t>
            </a:r>
            <a:r>
              <a:rPr lang="en-US" sz="2400" dirty="0" err="1">
                <a:highlight>
                  <a:srgbClr val="FFFFFF"/>
                </a:highlight>
              </a:rPr>
              <a:t>superficie</a:t>
            </a:r>
            <a:r>
              <a:rPr lang="en-US" sz="2400" dirty="0">
                <a:highlight>
                  <a:srgbClr val="FFFFFF"/>
                </a:highlight>
              </a:rPr>
              <a:t> del </a:t>
            </a:r>
            <a:r>
              <a:rPr lang="en-US" sz="2400" dirty="0" err="1">
                <a:highlight>
                  <a:srgbClr val="FFFFFF"/>
                </a:highlight>
              </a:rPr>
              <a:t>suelo</a:t>
            </a:r>
            <a:r>
              <a:rPr lang="en-US" sz="2400" dirty="0">
                <a:highlight>
                  <a:srgbClr val="FFFFFF"/>
                </a:highlight>
              </a:rPr>
              <a:t>.   ​</a:t>
            </a:r>
          </a:p>
          <a:p>
            <a:pPr fontAlgn="base"/>
            <a:endParaRPr lang="en-US" sz="2400" dirty="0">
              <a:highlight>
                <a:srgbClr val="FFFFFF"/>
              </a:highlight>
            </a:endParaRPr>
          </a:p>
          <a:p>
            <a:pPr fontAlgn="base"/>
            <a:r>
              <a:rPr lang="en-US" sz="2400" dirty="0">
                <a:highlight>
                  <a:srgbClr val="FFFFFF"/>
                </a:highlight>
              </a:rPr>
              <a:t>En general, la </a:t>
            </a:r>
            <a:r>
              <a:rPr lang="en-US" sz="2400" dirty="0" err="1">
                <a:highlight>
                  <a:srgbClr val="FFFFFF"/>
                </a:highlight>
              </a:rPr>
              <a:t>profundidad</a:t>
            </a:r>
            <a:r>
              <a:rPr lang="en-US" sz="2400" dirty="0">
                <a:highlight>
                  <a:srgbClr val="FFFFFF"/>
                </a:highlight>
              </a:rPr>
              <a:t> de </a:t>
            </a:r>
            <a:r>
              <a:rPr lang="en-US" sz="2400" dirty="0" err="1">
                <a:highlight>
                  <a:srgbClr val="FFFFFF"/>
                </a:highlight>
              </a:rPr>
              <a:t>una</a:t>
            </a:r>
            <a:r>
              <a:rPr lang="en-US" sz="2400" dirty="0">
                <a:highlight>
                  <a:srgbClr val="FFFFFF"/>
                </a:highlight>
              </a:rPr>
              <a:t> Zanja es mayor </a:t>
            </a:r>
            <a:r>
              <a:rPr lang="en-US" sz="2400" dirty="0" err="1">
                <a:highlight>
                  <a:srgbClr val="FFFFFF"/>
                </a:highlight>
              </a:rPr>
              <a:t>que</a:t>
            </a:r>
            <a:r>
              <a:rPr lang="en-US" sz="2400" dirty="0">
                <a:highlight>
                  <a:srgbClr val="FFFFFF"/>
                </a:highlight>
              </a:rPr>
              <a:t> </a:t>
            </a:r>
            <a:r>
              <a:rPr lang="en-US" sz="2400" dirty="0" err="1">
                <a:highlight>
                  <a:srgbClr val="FFFFFF"/>
                </a:highlight>
              </a:rPr>
              <a:t>su</a:t>
            </a:r>
            <a:r>
              <a:rPr lang="en-US" sz="2400" dirty="0">
                <a:highlight>
                  <a:srgbClr val="FFFFFF"/>
                </a:highlight>
              </a:rPr>
              <a:t> ancho, </a:t>
            </a:r>
            <a:r>
              <a:rPr lang="en-US" sz="2400" dirty="0" err="1">
                <a:highlight>
                  <a:srgbClr val="FFFFFF"/>
                </a:highlight>
              </a:rPr>
              <a:t>pero</a:t>
            </a:r>
            <a:r>
              <a:rPr lang="en-US" sz="2400" dirty="0">
                <a:highlight>
                  <a:srgbClr val="FFFFFF"/>
                </a:highlight>
              </a:rPr>
              <a:t> </a:t>
            </a:r>
            <a:r>
              <a:rPr lang="en-US" sz="2400" dirty="0" err="1">
                <a:highlight>
                  <a:srgbClr val="FFFFFF"/>
                </a:highlight>
              </a:rPr>
              <a:t>el</a:t>
            </a:r>
            <a:r>
              <a:rPr lang="en-US" sz="2400" dirty="0">
                <a:highlight>
                  <a:srgbClr val="FFFFFF"/>
                </a:highlight>
              </a:rPr>
              <a:t> ancho (</a:t>
            </a:r>
            <a:r>
              <a:rPr lang="en-US" sz="2400" dirty="0" err="1">
                <a:highlight>
                  <a:srgbClr val="FFFFFF"/>
                </a:highlight>
              </a:rPr>
              <a:t>medido</a:t>
            </a:r>
            <a:r>
              <a:rPr lang="en-US" sz="2400" dirty="0">
                <a:highlight>
                  <a:srgbClr val="FFFFFF"/>
                </a:highlight>
              </a:rPr>
              <a:t> </a:t>
            </a:r>
            <a:r>
              <a:rPr lang="en-US" sz="2400" dirty="0" err="1">
                <a:highlight>
                  <a:srgbClr val="FFFFFF"/>
                </a:highlight>
              </a:rPr>
              <a:t>en</a:t>
            </a:r>
            <a:r>
              <a:rPr lang="en-US" sz="2400" dirty="0">
                <a:highlight>
                  <a:srgbClr val="FFFFFF"/>
                </a:highlight>
              </a:rPr>
              <a:t> la </a:t>
            </a:r>
            <a:r>
              <a:rPr lang="en-US" sz="2400" dirty="0" err="1">
                <a:highlight>
                  <a:srgbClr val="FFFFFF"/>
                </a:highlight>
              </a:rPr>
              <a:t>parte</a:t>
            </a:r>
            <a:r>
              <a:rPr lang="en-US" sz="2400" dirty="0">
                <a:highlight>
                  <a:srgbClr val="FFFFFF"/>
                </a:highlight>
              </a:rPr>
              <a:t> inferior) no es mayor de 15 pies.</a:t>
            </a:r>
          </a:p>
        </p:txBody>
      </p:sp>
      <p:sp>
        <p:nvSpPr>
          <p:cNvPr id="4" name="TextBox 3">
            <a:extLst>
              <a:ext uri="{FF2B5EF4-FFF2-40B4-BE49-F238E27FC236}">
                <a16:creationId xmlns:a16="http://schemas.microsoft.com/office/drawing/2014/main" id="{62139880-E29C-4F1A-C44F-56D2EC02A916}"/>
              </a:ext>
            </a:extLst>
          </p:cNvPr>
          <p:cNvSpPr txBox="1"/>
          <p:nvPr/>
        </p:nvSpPr>
        <p:spPr>
          <a:xfrm>
            <a:off x="4090035" y="537710"/>
            <a:ext cx="4011930" cy="523220"/>
          </a:xfrm>
          <a:prstGeom prst="rect">
            <a:avLst/>
          </a:prstGeom>
          <a:noFill/>
        </p:spPr>
        <p:txBody>
          <a:bodyPr wrap="square">
            <a:spAutoFit/>
          </a:bodyPr>
          <a:lstStyle/>
          <a:p>
            <a:pPr fontAlgn="base"/>
            <a:r>
              <a:rPr lang="en-US" sz="2800" b="1" dirty="0" err="1">
                <a:highlight>
                  <a:srgbClr val="FFFFFF"/>
                </a:highlight>
              </a:rPr>
              <a:t>Excavaciones</a:t>
            </a:r>
            <a:r>
              <a:rPr lang="en-US" sz="2800" b="1" dirty="0">
                <a:highlight>
                  <a:srgbClr val="FFFFFF"/>
                </a:highlight>
              </a:rPr>
              <a:t> vs. Zanjas</a:t>
            </a:r>
            <a:endParaRPr lang="en-US" sz="2800" b="1" i="0" dirty="0">
              <a:solidFill>
                <a:srgbClr val="21293A"/>
              </a:solidFill>
              <a:effectLst/>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143838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F397292-6A7E-DF3D-D744-8E46C671969B}"/>
              </a:ext>
            </a:extLst>
          </p:cNvPr>
          <p:cNvPicPr>
            <a:picLocks noChangeAspect="1"/>
          </p:cNvPicPr>
          <p:nvPr/>
        </p:nvPicPr>
        <p:blipFill>
          <a:blip r:embed="rId2"/>
          <a:stretch>
            <a:fillRect/>
          </a:stretch>
        </p:blipFill>
        <p:spPr>
          <a:xfrm>
            <a:off x="951345" y="486617"/>
            <a:ext cx="10215419" cy="5519019"/>
          </a:xfrm>
          <a:prstGeom prst="rect">
            <a:avLst/>
          </a:prstGeom>
        </p:spPr>
      </p:pic>
    </p:spTree>
    <p:extLst>
      <p:ext uri="{BB962C8B-B14F-4D97-AF65-F5344CB8AC3E}">
        <p14:creationId xmlns:p14="http://schemas.microsoft.com/office/powerpoint/2010/main" val="29444283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85888F0-A7E6-FCA6-9679-78EA13E478F4}"/>
              </a:ext>
            </a:extLst>
          </p:cNvPr>
          <p:cNvSpPr txBox="1"/>
          <p:nvPr/>
        </p:nvSpPr>
        <p:spPr>
          <a:xfrm>
            <a:off x="2475738" y="664583"/>
            <a:ext cx="6094476" cy="523220"/>
          </a:xfrm>
          <a:prstGeom prst="rect">
            <a:avLst/>
          </a:prstGeom>
          <a:noFill/>
        </p:spPr>
        <p:txBody>
          <a:bodyPr wrap="square">
            <a:spAutoFit/>
          </a:bodyPr>
          <a:lstStyle/>
          <a:p>
            <a:pPr algn="ctr" fontAlgn="base"/>
            <a:r>
              <a:rPr lang="en-US" sz="2800" b="1" dirty="0" err="1">
                <a:highlight>
                  <a:srgbClr val="FFFFFF"/>
                </a:highlight>
              </a:rPr>
              <a:t>Peligros</a:t>
            </a:r>
            <a:r>
              <a:rPr lang="en-US" sz="2800" b="1" dirty="0">
                <a:highlight>
                  <a:srgbClr val="FFFFFF"/>
                </a:highlight>
              </a:rPr>
              <a:t> de la Zanjas</a:t>
            </a:r>
            <a:endParaRPr lang="en-US" sz="2800" dirty="0">
              <a:latin typeface="Calibri" panose="020F0502020204030204" pitchFamily="34" charset="0"/>
              <a:ea typeface="Calibri" panose="020F0502020204030204" pitchFamily="34" charset="0"/>
              <a:cs typeface="Calibri" panose="020F0502020204030204" pitchFamily="34" charset="0"/>
            </a:endParaRPr>
          </a:p>
        </p:txBody>
      </p:sp>
      <p:sp>
        <p:nvSpPr>
          <p:cNvPr id="5" name="TextBox 4">
            <a:extLst>
              <a:ext uri="{FF2B5EF4-FFF2-40B4-BE49-F238E27FC236}">
                <a16:creationId xmlns:a16="http://schemas.microsoft.com/office/drawing/2014/main" id="{CAAD841B-99E3-DBF2-BD6F-5EFF33E9D532}"/>
              </a:ext>
            </a:extLst>
          </p:cNvPr>
          <p:cNvSpPr txBox="1"/>
          <p:nvPr/>
        </p:nvSpPr>
        <p:spPr>
          <a:xfrm>
            <a:off x="2480881" y="1839171"/>
            <a:ext cx="7230237" cy="2677656"/>
          </a:xfrm>
          <a:prstGeom prst="rect">
            <a:avLst/>
          </a:prstGeom>
          <a:noFill/>
        </p:spPr>
        <p:txBody>
          <a:bodyPr wrap="square">
            <a:spAutoFit/>
          </a:bodyPr>
          <a:lstStyle/>
          <a:p>
            <a:pPr fontAlgn="base"/>
            <a:r>
              <a:rPr lang="en-US" sz="2400" dirty="0">
                <a:highlight>
                  <a:srgbClr val="FFFFFF"/>
                </a:highlight>
              </a:rPr>
              <a:t>Las </a:t>
            </a:r>
            <a:r>
              <a:rPr lang="en-US" sz="2400" dirty="0" err="1">
                <a:highlight>
                  <a:srgbClr val="FFFFFF"/>
                </a:highlight>
              </a:rPr>
              <a:t>tareas</a:t>
            </a:r>
            <a:r>
              <a:rPr lang="en-US" sz="2400" dirty="0">
                <a:highlight>
                  <a:srgbClr val="FFFFFF"/>
                </a:highlight>
              </a:rPr>
              <a:t> de Zanjas y </a:t>
            </a:r>
            <a:r>
              <a:rPr lang="en-US" sz="2400" dirty="0" err="1">
                <a:highlight>
                  <a:srgbClr val="FFFFFF"/>
                </a:highlight>
              </a:rPr>
              <a:t>Excavaciones</a:t>
            </a:r>
            <a:r>
              <a:rPr lang="en-US" sz="2400" dirty="0">
                <a:highlight>
                  <a:srgbClr val="FFFFFF"/>
                </a:highlight>
              </a:rPr>
              <a:t> </a:t>
            </a:r>
            <a:r>
              <a:rPr lang="en-US" sz="2400" dirty="0" err="1">
                <a:highlight>
                  <a:srgbClr val="FFFFFF"/>
                </a:highlight>
              </a:rPr>
              <a:t>pueden</a:t>
            </a:r>
            <a:r>
              <a:rPr lang="en-US" sz="2400" dirty="0">
                <a:highlight>
                  <a:srgbClr val="FFFFFF"/>
                </a:highlight>
              </a:rPr>
              <a:t> ser </a:t>
            </a:r>
            <a:r>
              <a:rPr lang="en-US" sz="2400" dirty="0" err="1">
                <a:highlight>
                  <a:srgbClr val="FFFFFF"/>
                </a:highlight>
              </a:rPr>
              <a:t>mortales</a:t>
            </a:r>
            <a:r>
              <a:rPr lang="en-US" sz="2400" dirty="0">
                <a:highlight>
                  <a:srgbClr val="FFFFFF"/>
                </a:highlight>
              </a:rPr>
              <a:t> </a:t>
            </a:r>
            <a:r>
              <a:rPr lang="en-US" sz="2400" dirty="0" err="1">
                <a:highlight>
                  <a:srgbClr val="FFFFFF"/>
                </a:highlight>
              </a:rPr>
              <a:t>si</a:t>
            </a:r>
            <a:r>
              <a:rPr lang="en-US" sz="2400" dirty="0">
                <a:highlight>
                  <a:srgbClr val="FFFFFF"/>
                </a:highlight>
              </a:rPr>
              <a:t> no se </a:t>
            </a:r>
            <a:r>
              <a:rPr lang="en-US" sz="2400" dirty="0" err="1">
                <a:highlight>
                  <a:srgbClr val="FFFFFF"/>
                </a:highlight>
              </a:rPr>
              <a:t>realizan</a:t>
            </a:r>
            <a:r>
              <a:rPr lang="en-US" sz="2400" dirty="0">
                <a:highlight>
                  <a:srgbClr val="FFFFFF"/>
                </a:highlight>
              </a:rPr>
              <a:t> </a:t>
            </a:r>
            <a:r>
              <a:rPr lang="en-US" sz="2400" dirty="0" err="1">
                <a:highlight>
                  <a:srgbClr val="FFFFFF"/>
                </a:highlight>
              </a:rPr>
              <a:t>utilizando</a:t>
            </a:r>
            <a:r>
              <a:rPr lang="en-US" sz="2400" dirty="0">
                <a:highlight>
                  <a:srgbClr val="FFFFFF"/>
                </a:highlight>
              </a:rPr>
              <a:t> </a:t>
            </a:r>
            <a:r>
              <a:rPr lang="en-US" sz="2400" dirty="0" err="1">
                <a:highlight>
                  <a:srgbClr val="FFFFFF"/>
                </a:highlight>
              </a:rPr>
              <a:t>los</a:t>
            </a:r>
            <a:r>
              <a:rPr lang="en-US" sz="2400" dirty="0">
                <a:highlight>
                  <a:srgbClr val="FFFFFF"/>
                </a:highlight>
              </a:rPr>
              <a:t> </a:t>
            </a:r>
            <a:r>
              <a:rPr lang="en-US" sz="2400" dirty="0" err="1">
                <a:highlight>
                  <a:srgbClr val="FFFFFF"/>
                </a:highlight>
              </a:rPr>
              <a:t>controles</a:t>
            </a:r>
            <a:r>
              <a:rPr lang="en-US" sz="2400" dirty="0">
                <a:highlight>
                  <a:srgbClr val="FFFFFF"/>
                </a:highlight>
              </a:rPr>
              <a:t> </a:t>
            </a:r>
            <a:r>
              <a:rPr lang="en-US" sz="2400" dirty="0" err="1">
                <a:highlight>
                  <a:srgbClr val="FFFFFF"/>
                </a:highlight>
              </a:rPr>
              <a:t>descritos</a:t>
            </a:r>
            <a:r>
              <a:rPr lang="en-US" sz="2400" dirty="0">
                <a:highlight>
                  <a:srgbClr val="FFFFFF"/>
                </a:highlight>
              </a:rPr>
              <a:t> </a:t>
            </a:r>
            <a:r>
              <a:rPr lang="en-US" sz="2400" dirty="0" err="1">
                <a:highlight>
                  <a:srgbClr val="FFFFFF"/>
                </a:highlight>
              </a:rPr>
              <a:t>en</a:t>
            </a:r>
            <a:r>
              <a:rPr lang="en-US" sz="2400" dirty="0">
                <a:highlight>
                  <a:srgbClr val="FFFFFF"/>
                </a:highlight>
              </a:rPr>
              <a:t> </a:t>
            </a:r>
            <a:r>
              <a:rPr lang="en-US" sz="2400" dirty="0" err="1">
                <a:highlight>
                  <a:srgbClr val="FFFFFF"/>
                </a:highlight>
              </a:rPr>
              <a:t>esta</a:t>
            </a:r>
            <a:r>
              <a:rPr lang="en-US" sz="2400" dirty="0">
                <a:highlight>
                  <a:srgbClr val="FFFFFF"/>
                </a:highlight>
              </a:rPr>
              <a:t> </a:t>
            </a:r>
            <a:r>
              <a:rPr lang="en-US" sz="2400" dirty="0" err="1">
                <a:highlight>
                  <a:srgbClr val="FFFFFF"/>
                </a:highlight>
              </a:rPr>
              <a:t>capacitación</a:t>
            </a:r>
            <a:r>
              <a:rPr lang="en-US" sz="2400" dirty="0">
                <a:highlight>
                  <a:srgbClr val="FFFFFF"/>
                </a:highlight>
              </a:rPr>
              <a:t>.   ​</a:t>
            </a:r>
          </a:p>
          <a:p>
            <a:pPr fontAlgn="base"/>
            <a:r>
              <a:rPr lang="en-US" sz="2400" dirty="0">
                <a:highlight>
                  <a:srgbClr val="FFFFFF"/>
                </a:highlight>
              </a:rPr>
              <a:t>​</a:t>
            </a:r>
          </a:p>
          <a:p>
            <a:pPr fontAlgn="base"/>
            <a:r>
              <a:rPr lang="en-US" sz="2400" dirty="0" err="1">
                <a:highlight>
                  <a:srgbClr val="FFFFFF"/>
                </a:highlight>
              </a:rPr>
              <a:t>Siempre</a:t>
            </a:r>
            <a:r>
              <a:rPr lang="en-US" sz="2400" dirty="0">
                <a:highlight>
                  <a:srgbClr val="FFFFFF"/>
                </a:highlight>
              </a:rPr>
              <a:t> tome </a:t>
            </a:r>
            <a:r>
              <a:rPr lang="en-US" sz="2400" dirty="0" err="1">
                <a:highlight>
                  <a:srgbClr val="FFFFFF"/>
                </a:highlight>
              </a:rPr>
              <a:t>en</a:t>
            </a:r>
            <a:r>
              <a:rPr lang="en-US" sz="2400" dirty="0">
                <a:highlight>
                  <a:srgbClr val="FFFFFF"/>
                </a:highlight>
              </a:rPr>
              <a:t> serio </a:t>
            </a:r>
            <a:r>
              <a:rPr lang="en-US" sz="2400" dirty="0" err="1">
                <a:highlight>
                  <a:srgbClr val="FFFFFF"/>
                </a:highlight>
              </a:rPr>
              <a:t>los</a:t>
            </a:r>
            <a:r>
              <a:rPr lang="en-US" sz="2400" dirty="0">
                <a:highlight>
                  <a:srgbClr val="FFFFFF"/>
                </a:highlight>
              </a:rPr>
              <a:t> </a:t>
            </a:r>
            <a:r>
              <a:rPr lang="en-US" sz="2400" dirty="0" err="1">
                <a:highlight>
                  <a:srgbClr val="FFFFFF"/>
                </a:highlight>
              </a:rPr>
              <a:t>peligros</a:t>
            </a:r>
            <a:r>
              <a:rPr lang="en-US" sz="2400" dirty="0">
                <a:highlight>
                  <a:srgbClr val="FFFFFF"/>
                </a:highlight>
              </a:rPr>
              <a:t> de las Zanjas y </a:t>
            </a:r>
            <a:r>
              <a:rPr lang="en-US" sz="2400" dirty="0" err="1">
                <a:highlight>
                  <a:srgbClr val="FFFFFF"/>
                </a:highlight>
              </a:rPr>
              <a:t>Excavaciones</a:t>
            </a:r>
            <a:r>
              <a:rPr lang="en-US" sz="2400" dirty="0">
                <a:highlight>
                  <a:srgbClr val="FFFFFF"/>
                </a:highlight>
              </a:rPr>
              <a:t>, </a:t>
            </a:r>
            <a:r>
              <a:rPr lang="en-US" sz="2400" dirty="0" err="1">
                <a:highlight>
                  <a:srgbClr val="FFFFFF"/>
                </a:highlight>
              </a:rPr>
              <a:t>ya</a:t>
            </a:r>
            <a:r>
              <a:rPr lang="en-US" sz="2400" dirty="0">
                <a:highlight>
                  <a:srgbClr val="FFFFFF"/>
                </a:highlight>
              </a:rPr>
              <a:t> </a:t>
            </a:r>
            <a:r>
              <a:rPr lang="en-US" sz="2400" dirty="0" err="1">
                <a:highlight>
                  <a:srgbClr val="FFFFFF"/>
                </a:highlight>
              </a:rPr>
              <a:t>que</a:t>
            </a:r>
            <a:r>
              <a:rPr lang="en-US" sz="2400" dirty="0">
                <a:highlight>
                  <a:srgbClr val="FFFFFF"/>
                </a:highlight>
              </a:rPr>
              <a:t> </a:t>
            </a:r>
            <a:r>
              <a:rPr lang="en-US" sz="2400" dirty="0" err="1">
                <a:highlight>
                  <a:srgbClr val="FFFFFF"/>
                </a:highlight>
              </a:rPr>
              <a:t>incluso</a:t>
            </a:r>
            <a:r>
              <a:rPr lang="en-US" sz="2400" dirty="0">
                <a:highlight>
                  <a:srgbClr val="FFFFFF"/>
                </a:highlight>
              </a:rPr>
              <a:t> un </a:t>
            </a:r>
            <a:r>
              <a:rPr lang="en-US" sz="2400" dirty="0" err="1">
                <a:highlight>
                  <a:srgbClr val="FFFFFF"/>
                </a:highlight>
              </a:rPr>
              <a:t>derrumbe</a:t>
            </a:r>
            <a:r>
              <a:rPr lang="en-US" sz="2400" dirty="0">
                <a:highlight>
                  <a:srgbClr val="FFFFFF"/>
                </a:highlight>
              </a:rPr>
              <a:t> de 3 pies </a:t>
            </a:r>
            <a:r>
              <a:rPr lang="en-US" sz="2400" dirty="0" err="1">
                <a:highlight>
                  <a:srgbClr val="FFFFFF"/>
                </a:highlight>
              </a:rPr>
              <a:t>puede</a:t>
            </a:r>
            <a:r>
              <a:rPr lang="en-US" sz="2400" dirty="0">
                <a:highlight>
                  <a:srgbClr val="FFFFFF"/>
                </a:highlight>
              </a:rPr>
              <a:t> </a:t>
            </a:r>
            <a:r>
              <a:rPr lang="en-US" sz="2400" dirty="0" err="1">
                <a:highlight>
                  <a:srgbClr val="FFFFFF"/>
                </a:highlight>
              </a:rPr>
              <a:t>causar</a:t>
            </a:r>
            <a:r>
              <a:rPr lang="en-US" sz="2400" dirty="0">
                <a:highlight>
                  <a:srgbClr val="FFFFFF"/>
                </a:highlight>
              </a:rPr>
              <a:t> </a:t>
            </a:r>
            <a:r>
              <a:rPr lang="en-US" sz="2400" dirty="0" err="1">
                <a:highlight>
                  <a:srgbClr val="FFFFFF"/>
                </a:highlight>
              </a:rPr>
              <a:t>una</a:t>
            </a:r>
            <a:r>
              <a:rPr lang="en-US" sz="2400" dirty="0">
                <a:highlight>
                  <a:srgbClr val="FFFFFF"/>
                </a:highlight>
              </a:rPr>
              <a:t> </a:t>
            </a:r>
            <a:r>
              <a:rPr lang="en-US" sz="2400" dirty="0" err="1">
                <a:highlight>
                  <a:srgbClr val="FFFFFF"/>
                </a:highlight>
              </a:rPr>
              <a:t>muerte</a:t>
            </a:r>
            <a:r>
              <a:rPr lang="en-US" sz="2400" dirty="0">
                <a:highlight>
                  <a:srgbClr val="FFFFFF"/>
                </a:highlight>
              </a:rPr>
              <a:t>.</a:t>
            </a:r>
          </a:p>
        </p:txBody>
      </p:sp>
    </p:spTree>
    <p:extLst>
      <p:ext uri="{BB962C8B-B14F-4D97-AF65-F5344CB8AC3E}">
        <p14:creationId xmlns:p14="http://schemas.microsoft.com/office/powerpoint/2010/main" val="13323394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14F53D5-8ADD-FC19-19BF-1CC54E885248}"/>
              </a:ext>
            </a:extLst>
          </p:cNvPr>
          <p:cNvSpPr txBox="1"/>
          <p:nvPr/>
        </p:nvSpPr>
        <p:spPr>
          <a:xfrm>
            <a:off x="2359152" y="519769"/>
            <a:ext cx="8099298" cy="523220"/>
          </a:xfrm>
          <a:prstGeom prst="rect">
            <a:avLst/>
          </a:prstGeom>
          <a:noFill/>
        </p:spPr>
        <p:txBody>
          <a:bodyPr wrap="square">
            <a:spAutoFit/>
          </a:bodyPr>
          <a:lstStyle/>
          <a:p>
            <a:pPr fontAlgn="base"/>
            <a:r>
              <a:rPr lang="en-US" sz="2800" b="1" dirty="0" err="1">
                <a:highlight>
                  <a:srgbClr val="FFFFFF"/>
                </a:highlight>
              </a:rPr>
              <a:t>Peligros</a:t>
            </a:r>
            <a:r>
              <a:rPr lang="en-US" sz="2800" b="1" dirty="0">
                <a:highlight>
                  <a:srgbClr val="FFFFFF"/>
                </a:highlight>
              </a:rPr>
              <a:t> de </a:t>
            </a:r>
            <a:r>
              <a:rPr lang="en-US" sz="2800" b="1" dirty="0" err="1">
                <a:highlight>
                  <a:srgbClr val="FFFFFF"/>
                </a:highlight>
              </a:rPr>
              <a:t>los</a:t>
            </a:r>
            <a:r>
              <a:rPr lang="en-US" sz="2800" b="1" dirty="0">
                <a:highlight>
                  <a:srgbClr val="FFFFFF"/>
                </a:highlight>
              </a:rPr>
              <a:t> </a:t>
            </a:r>
            <a:r>
              <a:rPr lang="en-US" sz="2800" b="1" dirty="0" err="1">
                <a:highlight>
                  <a:srgbClr val="FFFFFF"/>
                </a:highlight>
              </a:rPr>
              <a:t>trabajos</a:t>
            </a:r>
            <a:r>
              <a:rPr lang="en-US" sz="2800" b="1" dirty="0">
                <a:highlight>
                  <a:srgbClr val="FFFFFF"/>
                </a:highlight>
              </a:rPr>
              <a:t> de Zanjas y </a:t>
            </a:r>
            <a:r>
              <a:rPr lang="en-US" sz="2800" b="1" dirty="0" err="1">
                <a:highlight>
                  <a:srgbClr val="FFFFFF"/>
                </a:highlight>
              </a:rPr>
              <a:t>Excavaciones</a:t>
            </a:r>
            <a:endParaRPr lang="en-US" sz="2800" b="1" i="0" dirty="0">
              <a:solidFill>
                <a:srgbClr val="21293A"/>
              </a:solidFill>
              <a:effectLst/>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
        <p:nvSpPr>
          <p:cNvPr id="5" name="TextBox 4">
            <a:extLst>
              <a:ext uri="{FF2B5EF4-FFF2-40B4-BE49-F238E27FC236}">
                <a16:creationId xmlns:a16="http://schemas.microsoft.com/office/drawing/2014/main" id="{131A47A4-A970-93FF-6D1B-6DB7C125D736}"/>
              </a:ext>
            </a:extLst>
          </p:cNvPr>
          <p:cNvSpPr txBox="1"/>
          <p:nvPr/>
        </p:nvSpPr>
        <p:spPr>
          <a:xfrm>
            <a:off x="1518475" y="1695866"/>
            <a:ext cx="9155049" cy="3970318"/>
          </a:xfrm>
          <a:prstGeom prst="rect">
            <a:avLst/>
          </a:prstGeom>
          <a:noFill/>
        </p:spPr>
        <p:txBody>
          <a:bodyPr wrap="square">
            <a:spAutoFit/>
          </a:bodyPr>
          <a:lstStyle/>
          <a:p>
            <a:pPr fontAlgn="base"/>
            <a:r>
              <a:rPr lang="en-US" dirty="0">
                <a:highlight>
                  <a:srgbClr val="FFFFFF"/>
                </a:highlight>
              </a:rPr>
              <a:t>Los </a:t>
            </a:r>
            <a:r>
              <a:rPr lang="en-US" dirty="0" err="1">
                <a:highlight>
                  <a:srgbClr val="FFFFFF"/>
                </a:highlight>
              </a:rPr>
              <a:t>trabajadores</a:t>
            </a:r>
            <a:r>
              <a:rPr lang="en-US" dirty="0">
                <a:highlight>
                  <a:srgbClr val="FFFFFF"/>
                </a:highlight>
              </a:rPr>
              <a:t> </a:t>
            </a:r>
            <a:r>
              <a:rPr lang="en-US" dirty="0" err="1">
                <a:highlight>
                  <a:srgbClr val="FFFFFF"/>
                </a:highlight>
              </a:rPr>
              <a:t>que</a:t>
            </a:r>
            <a:r>
              <a:rPr lang="en-US" dirty="0">
                <a:highlight>
                  <a:srgbClr val="FFFFFF"/>
                </a:highlight>
              </a:rPr>
              <a:t> </a:t>
            </a:r>
            <a:r>
              <a:rPr lang="en-US" dirty="0" err="1">
                <a:highlight>
                  <a:srgbClr val="FFFFFF"/>
                </a:highlight>
              </a:rPr>
              <a:t>cavan</a:t>
            </a:r>
            <a:r>
              <a:rPr lang="en-US" dirty="0">
                <a:highlight>
                  <a:srgbClr val="FFFFFF"/>
                </a:highlight>
              </a:rPr>
              <a:t>, </a:t>
            </a:r>
            <a:r>
              <a:rPr lang="en-US" dirty="0" err="1">
                <a:highlight>
                  <a:srgbClr val="FFFFFF"/>
                </a:highlight>
              </a:rPr>
              <a:t>excavan</a:t>
            </a:r>
            <a:r>
              <a:rPr lang="en-US" dirty="0">
                <a:highlight>
                  <a:srgbClr val="FFFFFF"/>
                </a:highlight>
              </a:rPr>
              <a:t> o </a:t>
            </a:r>
            <a:r>
              <a:rPr lang="en-US" dirty="0" err="1">
                <a:highlight>
                  <a:srgbClr val="FFFFFF"/>
                </a:highlight>
              </a:rPr>
              <a:t>trabajan</a:t>
            </a:r>
            <a:r>
              <a:rPr lang="en-US" dirty="0">
                <a:highlight>
                  <a:srgbClr val="FFFFFF"/>
                </a:highlight>
              </a:rPr>
              <a:t> </a:t>
            </a:r>
            <a:r>
              <a:rPr lang="en-US" dirty="0" err="1">
                <a:highlight>
                  <a:srgbClr val="FFFFFF"/>
                </a:highlight>
              </a:rPr>
              <a:t>alrededor</a:t>
            </a:r>
            <a:r>
              <a:rPr lang="en-US" dirty="0">
                <a:highlight>
                  <a:srgbClr val="FFFFFF"/>
                </a:highlight>
              </a:rPr>
              <a:t> y </a:t>
            </a:r>
            <a:r>
              <a:rPr lang="en-US" dirty="0" err="1">
                <a:highlight>
                  <a:srgbClr val="FFFFFF"/>
                </a:highlight>
              </a:rPr>
              <a:t>en</a:t>
            </a:r>
            <a:r>
              <a:rPr lang="en-US" dirty="0">
                <a:highlight>
                  <a:srgbClr val="FFFFFF"/>
                </a:highlight>
              </a:rPr>
              <a:t> Zanjas </a:t>
            </a:r>
            <a:r>
              <a:rPr lang="en-US" dirty="0" err="1">
                <a:highlight>
                  <a:srgbClr val="FFFFFF"/>
                </a:highlight>
              </a:rPr>
              <a:t>corren</a:t>
            </a:r>
            <a:r>
              <a:rPr lang="en-US" dirty="0">
                <a:highlight>
                  <a:srgbClr val="FFFFFF"/>
                </a:highlight>
              </a:rPr>
              <a:t> </a:t>
            </a:r>
            <a:r>
              <a:rPr lang="en-US" dirty="0" err="1">
                <a:highlight>
                  <a:srgbClr val="FFFFFF"/>
                </a:highlight>
              </a:rPr>
              <a:t>el</a:t>
            </a:r>
            <a:r>
              <a:rPr lang="en-US" dirty="0">
                <a:highlight>
                  <a:srgbClr val="FFFFFF"/>
                </a:highlight>
              </a:rPr>
              <a:t> </a:t>
            </a:r>
            <a:r>
              <a:rPr lang="en-US" dirty="0" err="1">
                <a:highlight>
                  <a:srgbClr val="FFFFFF"/>
                </a:highlight>
              </a:rPr>
              <a:t>riesgo</a:t>
            </a:r>
            <a:r>
              <a:rPr lang="en-US" dirty="0">
                <a:highlight>
                  <a:srgbClr val="FFFFFF"/>
                </a:highlight>
              </a:rPr>
              <a:t> de </a:t>
            </a:r>
            <a:r>
              <a:rPr lang="en-US" dirty="0" err="1">
                <a:highlight>
                  <a:srgbClr val="FFFFFF"/>
                </a:highlight>
              </a:rPr>
              <a:t>morir</a:t>
            </a:r>
            <a:r>
              <a:rPr lang="en-US" dirty="0">
                <a:highlight>
                  <a:srgbClr val="FFFFFF"/>
                </a:highlight>
              </a:rPr>
              <a:t> </a:t>
            </a:r>
            <a:r>
              <a:rPr lang="en-US" dirty="0" err="1">
                <a:highlight>
                  <a:srgbClr val="FFFFFF"/>
                </a:highlight>
              </a:rPr>
              <a:t>si</a:t>
            </a:r>
            <a:r>
              <a:rPr lang="en-US" dirty="0">
                <a:highlight>
                  <a:srgbClr val="FFFFFF"/>
                </a:highlight>
              </a:rPr>
              <a:t> </a:t>
            </a:r>
            <a:r>
              <a:rPr lang="en-US" dirty="0" err="1">
                <a:highlight>
                  <a:srgbClr val="FFFFFF"/>
                </a:highlight>
              </a:rPr>
              <a:t>entran</a:t>
            </a:r>
            <a:r>
              <a:rPr lang="en-US" dirty="0">
                <a:highlight>
                  <a:srgbClr val="FFFFFF"/>
                </a:highlight>
              </a:rPr>
              <a:t> </a:t>
            </a:r>
            <a:r>
              <a:rPr lang="en-US" dirty="0" err="1">
                <a:highlight>
                  <a:srgbClr val="FFFFFF"/>
                </a:highlight>
              </a:rPr>
              <a:t>en</a:t>
            </a:r>
            <a:r>
              <a:rPr lang="en-US" dirty="0">
                <a:highlight>
                  <a:srgbClr val="FFFFFF"/>
                </a:highlight>
              </a:rPr>
              <a:t> </a:t>
            </a:r>
            <a:r>
              <a:rPr lang="en-US" dirty="0" err="1">
                <a:highlight>
                  <a:srgbClr val="FFFFFF"/>
                </a:highlight>
              </a:rPr>
              <a:t>una</a:t>
            </a:r>
            <a:r>
              <a:rPr lang="en-US" dirty="0">
                <a:highlight>
                  <a:srgbClr val="FFFFFF"/>
                </a:highlight>
              </a:rPr>
              <a:t> Zanja sin </a:t>
            </a:r>
            <a:r>
              <a:rPr lang="en-US" dirty="0" err="1">
                <a:highlight>
                  <a:srgbClr val="FFFFFF"/>
                </a:highlight>
              </a:rPr>
              <a:t>protección</a:t>
            </a:r>
            <a:r>
              <a:rPr lang="en-US" dirty="0">
                <a:highlight>
                  <a:srgbClr val="FFFFFF"/>
                </a:highlight>
              </a:rPr>
              <a:t> y las </a:t>
            </a:r>
            <a:r>
              <a:rPr lang="en-US" dirty="0" err="1">
                <a:highlight>
                  <a:srgbClr val="FFFFFF"/>
                </a:highlight>
              </a:rPr>
              <a:t>paredes</a:t>
            </a:r>
            <a:r>
              <a:rPr lang="en-US" dirty="0">
                <a:highlight>
                  <a:srgbClr val="FFFFFF"/>
                </a:highlight>
              </a:rPr>
              <a:t> se </a:t>
            </a:r>
            <a:r>
              <a:rPr lang="en-US" dirty="0" err="1">
                <a:highlight>
                  <a:srgbClr val="FFFFFF"/>
                </a:highlight>
              </a:rPr>
              <a:t>derrumban</a:t>
            </a:r>
            <a:r>
              <a:rPr lang="en-US" dirty="0">
                <a:highlight>
                  <a:srgbClr val="FFFFFF"/>
                </a:highlight>
              </a:rPr>
              <a:t>.   ​</a:t>
            </a:r>
          </a:p>
          <a:p>
            <a:pPr fontAlgn="base"/>
            <a:r>
              <a:rPr lang="en-US" dirty="0">
                <a:highlight>
                  <a:srgbClr val="FFFFFF"/>
                </a:highlight>
              </a:rPr>
              <a:t>​</a:t>
            </a:r>
          </a:p>
          <a:p>
            <a:pPr fontAlgn="base"/>
            <a:r>
              <a:rPr lang="en-US" dirty="0">
                <a:highlight>
                  <a:srgbClr val="FFFFFF"/>
                </a:highlight>
              </a:rPr>
              <a:t>La </a:t>
            </a:r>
            <a:r>
              <a:rPr lang="en-US" dirty="0" err="1">
                <a:highlight>
                  <a:srgbClr val="FFFFFF"/>
                </a:highlight>
              </a:rPr>
              <a:t>falta</a:t>
            </a:r>
            <a:r>
              <a:rPr lang="en-US" dirty="0">
                <a:highlight>
                  <a:srgbClr val="FFFFFF"/>
                </a:highlight>
              </a:rPr>
              <a:t> de un Sistema de </a:t>
            </a:r>
            <a:r>
              <a:rPr lang="en-US" dirty="0" err="1">
                <a:highlight>
                  <a:srgbClr val="FFFFFF"/>
                </a:highlight>
              </a:rPr>
              <a:t>Protección</a:t>
            </a:r>
            <a:r>
              <a:rPr lang="en-US" dirty="0">
                <a:highlight>
                  <a:srgbClr val="FFFFFF"/>
                </a:highlight>
              </a:rPr>
              <a:t> es la principal causa de las </a:t>
            </a:r>
            <a:r>
              <a:rPr lang="en-US" dirty="0" err="1">
                <a:highlight>
                  <a:srgbClr val="FFFFFF"/>
                </a:highlight>
              </a:rPr>
              <a:t>muertes</a:t>
            </a:r>
            <a:r>
              <a:rPr lang="en-US" dirty="0">
                <a:highlight>
                  <a:srgbClr val="FFFFFF"/>
                </a:highlight>
              </a:rPr>
              <a:t> </a:t>
            </a:r>
            <a:r>
              <a:rPr lang="en-US" dirty="0" err="1">
                <a:highlight>
                  <a:srgbClr val="FFFFFF"/>
                </a:highlight>
              </a:rPr>
              <a:t>relacionadas</a:t>
            </a:r>
            <a:r>
              <a:rPr lang="en-US" dirty="0">
                <a:highlight>
                  <a:srgbClr val="FFFFFF"/>
                </a:highlight>
              </a:rPr>
              <a:t> con las Zanjas/</a:t>
            </a:r>
            <a:r>
              <a:rPr lang="en-US" dirty="0" err="1">
                <a:highlight>
                  <a:srgbClr val="FFFFFF"/>
                </a:highlight>
              </a:rPr>
              <a:t>Trincheras</a:t>
            </a:r>
            <a:r>
              <a:rPr lang="en-US" dirty="0">
                <a:highlight>
                  <a:srgbClr val="FFFFFF"/>
                </a:highlight>
              </a:rPr>
              <a:t>.   ​</a:t>
            </a:r>
          </a:p>
          <a:p>
            <a:pPr fontAlgn="base"/>
            <a:r>
              <a:rPr lang="en-US" dirty="0">
                <a:highlight>
                  <a:srgbClr val="FFFFFF"/>
                </a:highlight>
              </a:rPr>
              <a:t>​</a:t>
            </a:r>
          </a:p>
          <a:p>
            <a:pPr fontAlgn="base"/>
            <a:r>
              <a:rPr lang="en-US" dirty="0">
                <a:highlight>
                  <a:srgbClr val="FFFFFF"/>
                </a:highlight>
              </a:rPr>
              <a:t>Los </a:t>
            </a:r>
            <a:r>
              <a:rPr lang="en-US" dirty="0" err="1">
                <a:highlight>
                  <a:srgbClr val="FFFFFF"/>
                </a:highlight>
              </a:rPr>
              <a:t>peligros</a:t>
            </a:r>
            <a:r>
              <a:rPr lang="en-US" dirty="0">
                <a:highlight>
                  <a:srgbClr val="FFFFFF"/>
                </a:highlight>
              </a:rPr>
              <a:t> </a:t>
            </a:r>
            <a:r>
              <a:rPr lang="en-US" dirty="0" err="1">
                <a:highlight>
                  <a:srgbClr val="FFFFFF"/>
                </a:highlight>
              </a:rPr>
              <a:t>asociados</a:t>
            </a:r>
            <a:r>
              <a:rPr lang="en-US" dirty="0">
                <a:highlight>
                  <a:srgbClr val="FFFFFF"/>
                </a:highlight>
              </a:rPr>
              <a:t> con </a:t>
            </a:r>
            <a:r>
              <a:rPr lang="en-US" dirty="0" err="1">
                <a:highlight>
                  <a:srgbClr val="FFFFFF"/>
                </a:highlight>
              </a:rPr>
              <a:t>el</a:t>
            </a:r>
            <a:r>
              <a:rPr lang="en-US" dirty="0">
                <a:highlight>
                  <a:srgbClr val="FFFFFF"/>
                </a:highlight>
              </a:rPr>
              <a:t> </a:t>
            </a:r>
            <a:r>
              <a:rPr lang="en-US" dirty="0" err="1">
                <a:highlight>
                  <a:srgbClr val="FFFFFF"/>
                </a:highlight>
              </a:rPr>
              <a:t>trabajo</a:t>
            </a:r>
            <a:r>
              <a:rPr lang="en-US" dirty="0">
                <a:highlight>
                  <a:srgbClr val="FFFFFF"/>
                </a:highlight>
              </a:rPr>
              <a:t> </a:t>
            </a:r>
            <a:r>
              <a:rPr lang="en-US" dirty="0" err="1">
                <a:highlight>
                  <a:srgbClr val="FFFFFF"/>
                </a:highlight>
              </a:rPr>
              <a:t>en</a:t>
            </a:r>
            <a:r>
              <a:rPr lang="en-US" dirty="0">
                <a:highlight>
                  <a:srgbClr val="FFFFFF"/>
                </a:highlight>
              </a:rPr>
              <a:t> Zanjas y </a:t>
            </a:r>
            <a:r>
              <a:rPr lang="en-US" dirty="0" err="1">
                <a:highlight>
                  <a:srgbClr val="FFFFFF"/>
                </a:highlight>
              </a:rPr>
              <a:t>Excavaciones</a:t>
            </a:r>
            <a:r>
              <a:rPr lang="en-US" dirty="0">
                <a:highlight>
                  <a:srgbClr val="FFFFFF"/>
                </a:highlight>
              </a:rPr>
              <a:t> son </a:t>
            </a:r>
            <a:r>
              <a:rPr lang="en-US" dirty="0" err="1">
                <a:highlight>
                  <a:srgbClr val="FFFFFF"/>
                </a:highlight>
              </a:rPr>
              <a:t>reconocidos</a:t>
            </a:r>
            <a:r>
              <a:rPr lang="en-US" dirty="0">
                <a:highlight>
                  <a:srgbClr val="FFFFFF"/>
                </a:highlight>
              </a:rPr>
              <a:t> y </a:t>
            </a:r>
            <a:r>
              <a:rPr lang="en-US" dirty="0" err="1">
                <a:highlight>
                  <a:srgbClr val="FFFFFF"/>
                </a:highlight>
              </a:rPr>
              <a:t>prevenibles</a:t>
            </a:r>
            <a:r>
              <a:rPr lang="en-US" dirty="0">
                <a:highlight>
                  <a:srgbClr val="FFFFFF"/>
                </a:highlight>
              </a:rPr>
              <a:t>, sin embargo, las </a:t>
            </a:r>
            <a:r>
              <a:rPr lang="en-US" dirty="0" err="1">
                <a:highlight>
                  <a:srgbClr val="FFFFFF"/>
                </a:highlight>
              </a:rPr>
              <a:t>lesiones</a:t>
            </a:r>
            <a:r>
              <a:rPr lang="en-US" dirty="0">
                <a:highlight>
                  <a:srgbClr val="FFFFFF"/>
                </a:highlight>
              </a:rPr>
              <a:t> y </a:t>
            </a:r>
            <a:r>
              <a:rPr lang="en-US" dirty="0" err="1">
                <a:highlight>
                  <a:srgbClr val="FFFFFF"/>
                </a:highlight>
              </a:rPr>
              <a:t>muertes</a:t>
            </a:r>
            <a:r>
              <a:rPr lang="en-US" dirty="0">
                <a:highlight>
                  <a:srgbClr val="FFFFFF"/>
                </a:highlight>
              </a:rPr>
              <a:t> </a:t>
            </a:r>
            <a:r>
              <a:rPr lang="en-US" dirty="0" err="1">
                <a:highlight>
                  <a:srgbClr val="FFFFFF"/>
                </a:highlight>
              </a:rPr>
              <a:t>asociadas</a:t>
            </a:r>
            <a:r>
              <a:rPr lang="en-US" dirty="0">
                <a:highlight>
                  <a:srgbClr val="FFFFFF"/>
                </a:highlight>
              </a:rPr>
              <a:t> con </a:t>
            </a:r>
            <a:r>
              <a:rPr lang="en-US" dirty="0" err="1">
                <a:highlight>
                  <a:srgbClr val="FFFFFF"/>
                </a:highlight>
              </a:rPr>
              <a:t>estos</a:t>
            </a:r>
            <a:r>
              <a:rPr lang="en-US" dirty="0">
                <a:highlight>
                  <a:srgbClr val="FFFFFF"/>
                </a:highlight>
              </a:rPr>
              <a:t> </a:t>
            </a:r>
            <a:r>
              <a:rPr lang="en-US" dirty="0" err="1">
                <a:highlight>
                  <a:srgbClr val="FFFFFF"/>
                </a:highlight>
              </a:rPr>
              <a:t>peligros</a:t>
            </a:r>
            <a:r>
              <a:rPr lang="en-US" dirty="0">
                <a:highlight>
                  <a:srgbClr val="FFFFFF"/>
                </a:highlight>
              </a:rPr>
              <a:t> </a:t>
            </a:r>
            <a:r>
              <a:rPr lang="en-US" dirty="0" err="1">
                <a:highlight>
                  <a:srgbClr val="FFFFFF"/>
                </a:highlight>
              </a:rPr>
              <a:t>continúan</a:t>
            </a:r>
            <a:r>
              <a:rPr lang="en-US" dirty="0">
                <a:highlight>
                  <a:srgbClr val="FFFFFF"/>
                </a:highlight>
              </a:rPr>
              <a:t> </a:t>
            </a:r>
            <a:r>
              <a:rPr lang="en-US" dirty="0" err="1">
                <a:highlight>
                  <a:srgbClr val="FFFFFF"/>
                </a:highlight>
              </a:rPr>
              <a:t>ocurriendo</a:t>
            </a:r>
            <a:r>
              <a:rPr lang="en-US" dirty="0">
                <a:highlight>
                  <a:srgbClr val="FFFFFF"/>
                </a:highlight>
              </a:rPr>
              <a:t>.   ​</a:t>
            </a:r>
          </a:p>
          <a:p>
            <a:pPr fontAlgn="base"/>
            <a:r>
              <a:rPr lang="en-US" dirty="0">
                <a:highlight>
                  <a:srgbClr val="FFFFFF"/>
                </a:highlight>
              </a:rPr>
              <a:t>​</a:t>
            </a:r>
          </a:p>
          <a:p>
            <a:pPr fontAlgn="base"/>
            <a:r>
              <a:rPr lang="en-US" dirty="0">
                <a:highlight>
                  <a:srgbClr val="FFFFFF"/>
                </a:highlight>
              </a:rPr>
              <a:t>Se </a:t>
            </a:r>
            <a:r>
              <a:rPr lang="en-US" dirty="0" err="1">
                <a:highlight>
                  <a:srgbClr val="FFFFFF"/>
                </a:highlight>
              </a:rPr>
              <a:t>requieren</a:t>
            </a:r>
            <a:r>
              <a:rPr lang="en-US" dirty="0">
                <a:highlight>
                  <a:srgbClr val="FFFFFF"/>
                </a:highlight>
              </a:rPr>
              <a:t> </a:t>
            </a:r>
            <a:r>
              <a:rPr lang="en-US" dirty="0" err="1">
                <a:highlight>
                  <a:srgbClr val="FFFFFF"/>
                </a:highlight>
              </a:rPr>
              <a:t>controles</a:t>
            </a:r>
            <a:r>
              <a:rPr lang="en-US" dirty="0">
                <a:highlight>
                  <a:srgbClr val="FFFFFF"/>
                </a:highlight>
              </a:rPr>
              <a:t> de Ingeniería, Equipo de </a:t>
            </a:r>
            <a:r>
              <a:rPr lang="en-US" dirty="0" err="1">
                <a:highlight>
                  <a:srgbClr val="FFFFFF"/>
                </a:highlight>
              </a:rPr>
              <a:t>Protección</a:t>
            </a:r>
            <a:r>
              <a:rPr lang="en-US" dirty="0">
                <a:highlight>
                  <a:srgbClr val="FFFFFF"/>
                </a:highlight>
              </a:rPr>
              <a:t> y </a:t>
            </a:r>
            <a:r>
              <a:rPr lang="en-US" dirty="0" err="1">
                <a:highlight>
                  <a:srgbClr val="FFFFFF"/>
                </a:highlight>
              </a:rPr>
              <a:t>Prácticas</a:t>
            </a:r>
            <a:r>
              <a:rPr lang="en-US" dirty="0">
                <a:highlight>
                  <a:srgbClr val="FFFFFF"/>
                </a:highlight>
              </a:rPr>
              <a:t> de </a:t>
            </a:r>
            <a:r>
              <a:rPr lang="en-US" dirty="0" err="1">
                <a:highlight>
                  <a:srgbClr val="FFFFFF"/>
                </a:highlight>
              </a:rPr>
              <a:t>trabajo</a:t>
            </a:r>
            <a:r>
              <a:rPr lang="en-US" dirty="0">
                <a:highlight>
                  <a:srgbClr val="FFFFFF"/>
                </a:highlight>
              </a:rPr>
              <a:t> Seguras para </a:t>
            </a:r>
            <a:r>
              <a:rPr lang="en-US" dirty="0" err="1">
                <a:highlight>
                  <a:srgbClr val="FFFFFF"/>
                </a:highlight>
              </a:rPr>
              <a:t>minimizar</a:t>
            </a:r>
            <a:r>
              <a:rPr lang="en-US" dirty="0">
                <a:highlight>
                  <a:srgbClr val="FFFFFF"/>
                </a:highlight>
              </a:rPr>
              <a:t> </a:t>
            </a:r>
            <a:r>
              <a:rPr lang="en-US" dirty="0" err="1">
                <a:highlight>
                  <a:srgbClr val="FFFFFF"/>
                </a:highlight>
              </a:rPr>
              <a:t>los</a:t>
            </a:r>
            <a:r>
              <a:rPr lang="en-US" dirty="0">
                <a:highlight>
                  <a:srgbClr val="FFFFFF"/>
                </a:highlight>
              </a:rPr>
              <a:t> </a:t>
            </a:r>
            <a:r>
              <a:rPr lang="en-US" dirty="0" err="1">
                <a:highlight>
                  <a:srgbClr val="FFFFFF"/>
                </a:highlight>
              </a:rPr>
              <a:t>riesgos</a:t>
            </a:r>
            <a:r>
              <a:rPr lang="en-US" dirty="0">
                <a:highlight>
                  <a:srgbClr val="FFFFFF"/>
                </a:highlight>
              </a:rPr>
              <a:t> de </a:t>
            </a:r>
            <a:r>
              <a:rPr lang="en-US" dirty="0" err="1">
                <a:highlight>
                  <a:srgbClr val="FFFFFF"/>
                </a:highlight>
              </a:rPr>
              <a:t>los</a:t>
            </a:r>
            <a:r>
              <a:rPr lang="en-US" dirty="0">
                <a:highlight>
                  <a:srgbClr val="FFFFFF"/>
                </a:highlight>
              </a:rPr>
              <a:t> </a:t>
            </a:r>
            <a:r>
              <a:rPr lang="en-US" dirty="0" err="1">
                <a:highlight>
                  <a:srgbClr val="FFFFFF"/>
                </a:highlight>
              </a:rPr>
              <a:t>trabajadores</a:t>
            </a:r>
            <a:r>
              <a:rPr lang="en-US" dirty="0">
                <a:highlight>
                  <a:srgbClr val="FFFFFF"/>
                </a:highlight>
              </a:rPr>
              <a:t> </a:t>
            </a:r>
            <a:r>
              <a:rPr lang="en-US" dirty="0" err="1">
                <a:highlight>
                  <a:srgbClr val="FFFFFF"/>
                </a:highlight>
              </a:rPr>
              <a:t>durante</a:t>
            </a:r>
            <a:r>
              <a:rPr lang="en-US" dirty="0">
                <a:highlight>
                  <a:srgbClr val="FFFFFF"/>
                </a:highlight>
              </a:rPr>
              <a:t> </a:t>
            </a:r>
            <a:r>
              <a:rPr lang="en-US" dirty="0" err="1">
                <a:highlight>
                  <a:srgbClr val="FFFFFF"/>
                </a:highlight>
              </a:rPr>
              <a:t>el</a:t>
            </a:r>
            <a:r>
              <a:rPr lang="en-US" dirty="0">
                <a:highlight>
                  <a:srgbClr val="FFFFFF"/>
                </a:highlight>
              </a:rPr>
              <a:t> </a:t>
            </a:r>
            <a:r>
              <a:rPr lang="en-US" dirty="0" err="1">
                <a:highlight>
                  <a:srgbClr val="FFFFFF"/>
                </a:highlight>
              </a:rPr>
              <a:t>trabajo</a:t>
            </a:r>
            <a:r>
              <a:rPr lang="en-US" dirty="0">
                <a:highlight>
                  <a:srgbClr val="FFFFFF"/>
                </a:highlight>
              </a:rPr>
              <a:t> </a:t>
            </a:r>
            <a:r>
              <a:rPr lang="en-US" dirty="0" err="1">
                <a:highlight>
                  <a:srgbClr val="FFFFFF"/>
                </a:highlight>
              </a:rPr>
              <a:t>en</a:t>
            </a:r>
            <a:r>
              <a:rPr lang="en-US" dirty="0">
                <a:highlight>
                  <a:srgbClr val="FFFFFF"/>
                </a:highlight>
              </a:rPr>
              <a:t> Zanjas y </a:t>
            </a:r>
            <a:r>
              <a:rPr lang="en-US" dirty="0" err="1">
                <a:highlight>
                  <a:srgbClr val="FFFFFF"/>
                </a:highlight>
              </a:rPr>
              <a:t>Excavaciones</a:t>
            </a:r>
            <a:r>
              <a:rPr lang="en-US" dirty="0">
                <a:highlight>
                  <a:srgbClr val="FFFFFF"/>
                </a:highlight>
              </a:rPr>
              <a:t>.   ​</a:t>
            </a:r>
          </a:p>
          <a:p>
            <a:pPr fontAlgn="base"/>
            <a:r>
              <a:rPr lang="en-US" dirty="0">
                <a:highlight>
                  <a:srgbClr val="FFFFFF"/>
                </a:highlight>
              </a:rPr>
              <a:t>​</a:t>
            </a:r>
          </a:p>
          <a:p>
            <a:pPr fontAlgn="base"/>
            <a:r>
              <a:rPr lang="en-US" dirty="0">
                <a:highlight>
                  <a:srgbClr val="FFFFFF"/>
                </a:highlight>
              </a:rPr>
              <a:t>Las </a:t>
            </a:r>
            <a:r>
              <a:rPr lang="en-US" dirty="0" err="1">
                <a:highlight>
                  <a:srgbClr val="FFFFFF"/>
                </a:highlight>
              </a:rPr>
              <a:t>normas</a:t>
            </a:r>
            <a:r>
              <a:rPr lang="en-US" dirty="0">
                <a:highlight>
                  <a:srgbClr val="FFFFFF"/>
                </a:highlight>
              </a:rPr>
              <a:t> de OSHA </a:t>
            </a:r>
            <a:r>
              <a:rPr lang="en-US" dirty="0" err="1">
                <a:highlight>
                  <a:srgbClr val="FFFFFF"/>
                </a:highlight>
              </a:rPr>
              <a:t>describen</a:t>
            </a:r>
            <a:r>
              <a:rPr lang="en-US" dirty="0">
                <a:highlight>
                  <a:srgbClr val="FFFFFF"/>
                </a:highlight>
              </a:rPr>
              <a:t> </a:t>
            </a:r>
            <a:r>
              <a:rPr lang="en-US" dirty="0" err="1">
                <a:highlight>
                  <a:srgbClr val="FFFFFF"/>
                </a:highlight>
              </a:rPr>
              <a:t>los</a:t>
            </a:r>
            <a:r>
              <a:rPr lang="en-US" dirty="0">
                <a:highlight>
                  <a:srgbClr val="FFFFFF"/>
                </a:highlight>
              </a:rPr>
              <a:t> </a:t>
            </a:r>
            <a:r>
              <a:rPr lang="en-US" dirty="0" err="1">
                <a:highlight>
                  <a:srgbClr val="FFFFFF"/>
                </a:highlight>
              </a:rPr>
              <a:t>requisitos</a:t>
            </a:r>
            <a:r>
              <a:rPr lang="en-US" dirty="0">
                <a:highlight>
                  <a:srgbClr val="FFFFFF"/>
                </a:highlight>
              </a:rPr>
              <a:t> </a:t>
            </a:r>
            <a:r>
              <a:rPr lang="en-US" dirty="0" err="1">
                <a:highlight>
                  <a:srgbClr val="FFFFFF"/>
                </a:highlight>
              </a:rPr>
              <a:t>específicos</a:t>
            </a:r>
            <a:r>
              <a:rPr lang="en-US" dirty="0">
                <a:highlight>
                  <a:srgbClr val="FFFFFF"/>
                </a:highlight>
              </a:rPr>
              <a:t> para las </a:t>
            </a:r>
            <a:r>
              <a:rPr lang="en-US" dirty="0" err="1">
                <a:highlight>
                  <a:srgbClr val="FFFFFF"/>
                </a:highlight>
              </a:rPr>
              <a:t>Excavaciones</a:t>
            </a:r>
            <a:r>
              <a:rPr lang="en-US" dirty="0">
                <a:highlight>
                  <a:srgbClr val="FFFFFF"/>
                </a:highlight>
              </a:rPr>
              <a:t> (1926.651) y </a:t>
            </a:r>
            <a:r>
              <a:rPr lang="en-US" dirty="0" err="1">
                <a:highlight>
                  <a:srgbClr val="FFFFFF"/>
                </a:highlight>
              </a:rPr>
              <a:t>los</a:t>
            </a:r>
            <a:r>
              <a:rPr lang="en-US" dirty="0">
                <a:highlight>
                  <a:srgbClr val="FFFFFF"/>
                </a:highlight>
              </a:rPr>
              <a:t> </a:t>
            </a:r>
            <a:r>
              <a:rPr lang="en-US" dirty="0" err="1">
                <a:highlight>
                  <a:srgbClr val="FFFFFF"/>
                </a:highlight>
              </a:rPr>
              <a:t>requisitos</a:t>
            </a:r>
            <a:r>
              <a:rPr lang="en-US" dirty="0">
                <a:highlight>
                  <a:srgbClr val="FFFFFF"/>
                </a:highlight>
              </a:rPr>
              <a:t> para </a:t>
            </a:r>
            <a:r>
              <a:rPr lang="en-US" dirty="0" err="1">
                <a:highlight>
                  <a:srgbClr val="FFFFFF"/>
                </a:highlight>
              </a:rPr>
              <a:t>los</a:t>
            </a:r>
            <a:r>
              <a:rPr lang="en-US" dirty="0">
                <a:highlight>
                  <a:srgbClr val="FFFFFF"/>
                </a:highlight>
              </a:rPr>
              <a:t> </a:t>
            </a:r>
            <a:r>
              <a:rPr lang="en-US" dirty="0" err="1">
                <a:highlight>
                  <a:srgbClr val="FFFFFF"/>
                </a:highlight>
              </a:rPr>
              <a:t>sistemas</a:t>
            </a:r>
            <a:r>
              <a:rPr lang="en-US" dirty="0">
                <a:highlight>
                  <a:srgbClr val="FFFFFF"/>
                </a:highlight>
              </a:rPr>
              <a:t> de </a:t>
            </a:r>
            <a:r>
              <a:rPr lang="en-US" dirty="0" err="1">
                <a:highlight>
                  <a:srgbClr val="FFFFFF"/>
                </a:highlight>
              </a:rPr>
              <a:t>protección</a:t>
            </a:r>
            <a:r>
              <a:rPr lang="en-US" dirty="0">
                <a:highlight>
                  <a:srgbClr val="FFFFFF"/>
                </a:highlight>
              </a:rPr>
              <a:t> (1926.652).</a:t>
            </a:r>
          </a:p>
        </p:txBody>
      </p:sp>
    </p:spTree>
    <p:extLst>
      <p:ext uri="{BB962C8B-B14F-4D97-AF65-F5344CB8AC3E}">
        <p14:creationId xmlns:p14="http://schemas.microsoft.com/office/powerpoint/2010/main" val="38274035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9B00754-3645-FB56-0C5D-DC53A1FF1101}"/>
              </a:ext>
            </a:extLst>
          </p:cNvPr>
          <p:cNvSpPr txBox="1"/>
          <p:nvPr/>
        </p:nvSpPr>
        <p:spPr>
          <a:xfrm>
            <a:off x="2543175" y="683633"/>
            <a:ext cx="7962900" cy="523220"/>
          </a:xfrm>
          <a:prstGeom prst="rect">
            <a:avLst/>
          </a:prstGeom>
          <a:noFill/>
        </p:spPr>
        <p:txBody>
          <a:bodyPr wrap="square">
            <a:spAutoFit/>
          </a:bodyPr>
          <a:lstStyle/>
          <a:p>
            <a:pPr fontAlgn="base"/>
            <a:r>
              <a:rPr lang="en-US" sz="2800" b="1" dirty="0" err="1">
                <a:highlight>
                  <a:srgbClr val="FFFFFF"/>
                </a:highlight>
              </a:rPr>
              <a:t>Requerimientos</a:t>
            </a:r>
            <a:r>
              <a:rPr lang="en-US" sz="2800" b="1" dirty="0">
                <a:highlight>
                  <a:srgbClr val="FFFFFF"/>
                </a:highlight>
              </a:rPr>
              <a:t> de Sistemas de </a:t>
            </a:r>
            <a:r>
              <a:rPr lang="en-US" sz="2800" b="1" dirty="0" err="1">
                <a:highlight>
                  <a:srgbClr val="FFFFFF"/>
                </a:highlight>
              </a:rPr>
              <a:t>Protección</a:t>
            </a:r>
            <a:r>
              <a:rPr lang="en-US" sz="2800" b="1" dirty="0">
                <a:highlight>
                  <a:srgbClr val="FFFFFF"/>
                </a:highlight>
              </a:rPr>
              <a:t> </a:t>
            </a:r>
            <a:endParaRPr lang="en-US" sz="2800" b="1" i="0" dirty="0">
              <a:solidFill>
                <a:srgbClr val="21293A"/>
              </a:solidFill>
              <a:effectLst/>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
        <p:nvSpPr>
          <p:cNvPr id="5" name="TextBox 4">
            <a:extLst>
              <a:ext uri="{FF2B5EF4-FFF2-40B4-BE49-F238E27FC236}">
                <a16:creationId xmlns:a16="http://schemas.microsoft.com/office/drawing/2014/main" id="{724DF158-E2FF-E787-63CA-87D9EEB5249C}"/>
              </a:ext>
            </a:extLst>
          </p:cNvPr>
          <p:cNvSpPr txBox="1"/>
          <p:nvPr/>
        </p:nvSpPr>
        <p:spPr>
          <a:xfrm>
            <a:off x="2045779" y="1997839"/>
            <a:ext cx="8386191" cy="2862322"/>
          </a:xfrm>
          <a:prstGeom prst="rect">
            <a:avLst/>
          </a:prstGeom>
          <a:noFill/>
        </p:spPr>
        <p:txBody>
          <a:bodyPr wrap="square">
            <a:spAutoFit/>
          </a:bodyPr>
          <a:lstStyle/>
          <a:p>
            <a:pPr fontAlgn="base"/>
            <a:r>
              <a:rPr lang="en-US" sz="2000" dirty="0">
                <a:highlight>
                  <a:srgbClr val="FFFFFF"/>
                </a:highlight>
              </a:rPr>
              <a:t>Las Zanjas de 5 pies de </a:t>
            </a:r>
            <a:r>
              <a:rPr lang="en-US" sz="2000" dirty="0" err="1">
                <a:highlight>
                  <a:srgbClr val="FFFFFF"/>
                </a:highlight>
              </a:rPr>
              <a:t>profundidad</a:t>
            </a:r>
            <a:r>
              <a:rPr lang="en-US" sz="2000" dirty="0">
                <a:highlight>
                  <a:srgbClr val="FFFFFF"/>
                </a:highlight>
              </a:rPr>
              <a:t> o </a:t>
            </a:r>
            <a:r>
              <a:rPr lang="en-US" sz="2000" dirty="0" err="1">
                <a:highlight>
                  <a:srgbClr val="FFFFFF"/>
                </a:highlight>
              </a:rPr>
              <a:t>más</a:t>
            </a:r>
            <a:r>
              <a:rPr lang="en-US" sz="2000" dirty="0">
                <a:highlight>
                  <a:srgbClr val="FFFFFF"/>
                </a:highlight>
              </a:rPr>
              <a:t> </a:t>
            </a:r>
            <a:r>
              <a:rPr lang="en-US" sz="2000" dirty="0" err="1">
                <a:highlight>
                  <a:srgbClr val="FFFFFF"/>
                </a:highlight>
              </a:rPr>
              <a:t>requieren</a:t>
            </a:r>
            <a:r>
              <a:rPr lang="en-US" sz="2000" dirty="0">
                <a:highlight>
                  <a:srgbClr val="FFFFFF"/>
                </a:highlight>
              </a:rPr>
              <a:t> un Sistema de </a:t>
            </a:r>
            <a:r>
              <a:rPr lang="en-US" sz="2000" dirty="0" err="1">
                <a:highlight>
                  <a:srgbClr val="FFFFFF"/>
                </a:highlight>
              </a:rPr>
              <a:t>Protección</a:t>
            </a:r>
            <a:r>
              <a:rPr lang="en-US" sz="2000" dirty="0">
                <a:highlight>
                  <a:srgbClr val="FFFFFF"/>
                </a:highlight>
              </a:rPr>
              <a:t> a </a:t>
            </a:r>
            <a:r>
              <a:rPr lang="en-US" sz="2000" dirty="0" err="1">
                <a:highlight>
                  <a:srgbClr val="FFFFFF"/>
                </a:highlight>
              </a:rPr>
              <a:t>menos</a:t>
            </a:r>
            <a:r>
              <a:rPr lang="en-US" sz="2000" dirty="0">
                <a:highlight>
                  <a:srgbClr val="FFFFFF"/>
                </a:highlight>
              </a:rPr>
              <a:t> </a:t>
            </a:r>
            <a:r>
              <a:rPr lang="en-US" sz="2000" dirty="0" err="1">
                <a:highlight>
                  <a:srgbClr val="FFFFFF"/>
                </a:highlight>
              </a:rPr>
              <a:t>que</a:t>
            </a:r>
            <a:r>
              <a:rPr lang="en-US" sz="2000" dirty="0">
                <a:highlight>
                  <a:srgbClr val="FFFFFF"/>
                </a:highlight>
              </a:rPr>
              <a:t> la </a:t>
            </a:r>
            <a:r>
              <a:rPr lang="en-US" sz="2000" dirty="0" err="1">
                <a:highlight>
                  <a:srgbClr val="FFFFFF"/>
                </a:highlight>
              </a:rPr>
              <a:t>excavación</a:t>
            </a:r>
            <a:r>
              <a:rPr lang="en-US" sz="2000" dirty="0">
                <a:highlight>
                  <a:srgbClr val="FFFFFF"/>
                </a:highlight>
              </a:rPr>
              <a:t> se </a:t>
            </a:r>
            <a:r>
              <a:rPr lang="en-US" sz="2000" dirty="0" err="1">
                <a:highlight>
                  <a:srgbClr val="FFFFFF"/>
                </a:highlight>
              </a:rPr>
              <a:t>realice</a:t>
            </a:r>
            <a:r>
              <a:rPr lang="en-US" sz="2000" dirty="0">
                <a:highlight>
                  <a:srgbClr val="FFFFFF"/>
                </a:highlight>
              </a:rPr>
              <a:t> </a:t>
            </a:r>
            <a:r>
              <a:rPr lang="en-US" sz="2000" dirty="0" err="1">
                <a:highlight>
                  <a:srgbClr val="FFFFFF"/>
                </a:highlight>
              </a:rPr>
              <a:t>completamente</a:t>
            </a:r>
            <a:r>
              <a:rPr lang="en-US" sz="2000" dirty="0">
                <a:highlight>
                  <a:srgbClr val="FFFFFF"/>
                </a:highlight>
              </a:rPr>
              <a:t> </a:t>
            </a:r>
            <a:r>
              <a:rPr lang="en-US" sz="2000" dirty="0" err="1">
                <a:highlight>
                  <a:srgbClr val="FFFFFF"/>
                </a:highlight>
              </a:rPr>
              <a:t>en</a:t>
            </a:r>
            <a:r>
              <a:rPr lang="en-US" sz="2000" dirty="0">
                <a:highlight>
                  <a:srgbClr val="FFFFFF"/>
                </a:highlight>
              </a:rPr>
              <a:t> </a:t>
            </a:r>
            <a:r>
              <a:rPr lang="en-US" sz="2000" dirty="0" err="1">
                <a:highlight>
                  <a:srgbClr val="FFFFFF"/>
                </a:highlight>
              </a:rPr>
              <a:t>roca</a:t>
            </a:r>
            <a:r>
              <a:rPr lang="en-US" sz="2000" dirty="0">
                <a:highlight>
                  <a:srgbClr val="FFFFFF"/>
                </a:highlight>
              </a:rPr>
              <a:t> </a:t>
            </a:r>
            <a:r>
              <a:rPr lang="en-US" sz="2000" dirty="0" err="1">
                <a:highlight>
                  <a:srgbClr val="FFFFFF"/>
                </a:highlight>
              </a:rPr>
              <a:t>estable</a:t>
            </a:r>
            <a:r>
              <a:rPr lang="en-US" sz="2000" dirty="0">
                <a:highlight>
                  <a:srgbClr val="FFFFFF"/>
                </a:highlight>
              </a:rPr>
              <a:t>.   ​</a:t>
            </a:r>
          </a:p>
          <a:p>
            <a:pPr fontAlgn="base"/>
            <a:r>
              <a:rPr lang="en-US" sz="2000" dirty="0">
                <a:highlight>
                  <a:srgbClr val="FFFFFF"/>
                </a:highlight>
              </a:rPr>
              <a:t>​</a:t>
            </a:r>
          </a:p>
          <a:p>
            <a:pPr fontAlgn="base"/>
            <a:r>
              <a:rPr lang="en-US" sz="2000" dirty="0">
                <a:highlight>
                  <a:srgbClr val="FFFFFF"/>
                </a:highlight>
              </a:rPr>
              <a:t>Si </a:t>
            </a:r>
            <a:r>
              <a:rPr lang="en-US" sz="2000" dirty="0" err="1">
                <a:highlight>
                  <a:srgbClr val="FFFFFF"/>
                </a:highlight>
              </a:rPr>
              <a:t>tiene</a:t>
            </a:r>
            <a:r>
              <a:rPr lang="en-US" sz="2000" dirty="0">
                <a:highlight>
                  <a:srgbClr val="FFFFFF"/>
                </a:highlight>
              </a:rPr>
              <a:t> </a:t>
            </a:r>
            <a:r>
              <a:rPr lang="en-US" sz="2000" dirty="0" err="1">
                <a:highlight>
                  <a:srgbClr val="FFFFFF"/>
                </a:highlight>
              </a:rPr>
              <a:t>menos</a:t>
            </a:r>
            <a:r>
              <a:rPr lang="en-US" sz="2000" dirty="0">
                <a:highlight>
                  <a:srgbClr val="FFFFFF"/>
                </a:highlight>
              </a:rPr>
              <a:t> de 5 pies de </a:t>
            </a:r>
            <a:r>
              <a:rPr lang="en-US" sz="2000" dirty="0" err="1">
                <a:highlight>
                  <a:srgbClr val="FFFFFF"/>
                </a:highlight>
              </a:rPr>
              <a:t>profundidad</a:t>
            </a:r>
            <a:r>
              <a:rPr lang="en-US" sz="2000" dirty="0">
                <a:highlight>
                  <a:srgbClr val="FFFFFF"/>
                </a:highlight>
              </a:rPr>
              <a:t>, </a:t>
            </a:r>
            <a:r>
              <a:rPr lang="en-US" sz="2000" dirty="0" err="1">
                <a:highlight>
                  <a:srgbClr val="FFFFFF"/>
                </a:highlight>
              </a:rPr>
              <a:t>una</a:t>
            </a:r>
            <a:r>
              <a:rPr lang="en-US" sz="2000" dirty="0">
                <a:highlight>
                  <a:srgbClr val="FFFFFF"/>
                </a:highlight>
              </a:rPr>
              <a:t> persona </a:t>
            </a:r>
            <a:r>
              <a:rPr lang="en-US" sz="2000" dirty="0" err="1">
                <a:highlight>
                  <a:srgbClr val="FFFFFF"/>
                </a:highlight>
              </a:rPr>
              <a:t>competente</a:t>
            </a:r>
            <a:r>
              <a:rPr lang="en-US" sz="2000" dirty="0">
                <a:highlight>
                  <a:srgbClr val="FFFFFF"/>
                </a:highlight>
              </a:rPr>
              <a:t> </a:t>
            </a:r>
            <a:r>
              <a:rPr lang="en-US" sz="2000" dirty="0" err="1">
                <a:highlight>
                  <a:srgbClr val="FFFFFF"/>
                </a:highlight>
              </a:rPr>
              <a:t>puede</a:t>
            </a:r>
            <a:r>
              <a:rPr lang="en-US" sz="2000" dirty="0">
                <a:highlight>
                  <a:srgbClr val="FFFFFF"/>
                </a:highlight>
              </a:rPr>
              <a:t> </a:t>
            </a:r>
            <a:r>
              <a:rPr lang="en-US" sz="2000" dirty="0" err="1">
                <a:highlight>
                  <a:srgbClr val="FFFFFF"/>
                </a:highlight>
              </a:rPr>
              <a:t>determinar</a:t>
            </a:r>
            <a:r>
              <a:rPr lang="en-US" sz="2000" dirty="0">
                <a:highlight>
                  <a:srgbClr val="FFFFFF"/>
                </a:highlight>
              </a:rPr>
              <a:t> </a:t>
            </a:r>
            <a:r>
              <a:rPr lang="en-US" sz="2000" dirty="0" err="1">
                <a:highlight>
                  <a:srgbClr val="FFFFFF"/>
                </a:highlight>
              </a:rPr>
              <a:t>que</a:t>
            </a:r>
            <a:r>
              <a:rPr lang="en-US" sz="2000" dirty="0">
                <a:highlight>
                  <a:srgbClr val="FFFFFF"/>
                </a:highlight>
              </a:rPr>
              <a:t> no se </a:t>
            </a:r>
            <a:r>
              <a:rPr lang="en-US" sz="2000" dirty="0" err="1">
                <a:highlight>
                  <a:srgbClr val="FFFFFF"/>
                </a:highlight>
              </a:rPr>
              <a:t>requiere</a:t>
            </a:r>
            <a:r>
              <a:rPr lang="en-US" sz="2000" dirty="0">
                <a:highlight>
                  <a:srgbClr val="FFFFFF"/>
                </a:highlight>
              </a:rPr>
              <a:t> un Sistema de </a:t>
            </a:r>
            <a:r>
              <a:rPr lang="en-US" sz="2000" dirty="0" err="1">
                <a:highlight>
                  <a:srgbClr val="FFFFFF"/>
                </a:highlight>
              </a:rPr>
              <a:t>Protección</a:t>
            </a:r>
            <a:r>
              <a:rPr lang="en-US" sz="2000" dirty="0">
                <a:highlight>
                  <a:srgbClr val="FFFFFF"/>
                </a:highlight>
              </a:rPr>
              <a:t>.   ​</a:t>
            </a:r>
          </a:p>
          <a:p>
            <a:pPr fontAlgn="base"/>
            <a:r>
              <a:rPr lang="en-US" sz="2000" dirty="0">
                <a:highlight>
                  <a:srgbClr val="FFFFFF"/>
                </a:highlight>
              </a:rPr>
              <a:t>​</a:t>
            </a:r>
          </a:p>
          <a:p>
            <a:pPr fontAlgn="base"/>
            <a:r>
              <a:rPr lang="en-US" sz="2000" dirty="0">
                <a:highlight>
                  <a:srgbClr val="FFFFFF"/>
                </a:highlight>
              </a:rPr>
              <a:t>Zanjas de 20 pies de </a:t>
            </a:r>
            <a:r>
              <a:rPr lang="en-US" sz="2000" dirty="0" err="1">
                <a:highlight>
                  <a:srgbClr val="FFFFFF"/>
                </a:highlight>
              </a:rPr>
              <a:t>Profundidad</a:t>
            </a:r>
            <a:r>
              <a:rPr lang="en-US" sz="2000" dirty="0">
                <a:highlight>
                  <a:srgbClr val="FFFFFF"/>
                </a:highlight>
              </a:rPr>
              <a:t> o </a:t>
            </a:r>
            <a:r>
              <a:rPr lang="en-US" sz="2000" dirty="0" err="1">
                <a:highlight>
                  <a:srgbClr val="FFFFFF"/>
                </a:highlight>
              </a:rPr>
              <a:t>más</a:t>
            </a:r>
            <a:r>
              <a:rPr lang="en-US" sz="2000" dirty="0">
                <a:highlight>
                  <a:srgbClr val="FFFFFF"/>
                </a:highlight>
              </a:rPr>
              <a:t> </a:t>
            </a:r>
            <a:r>
              <a:rPr lang="en-US" sz="2000" dirty="0" err="1">
                <a:highlight>
                  <a:srgbClr val="FFFFFF"/>
                </a:highlight>
              </a:rPr>
              <a:t>requieren</a:t>
            </a:r>
            <a:r>
              <a:rPr lang="en-US" sz="2000" dirty="0">
                <a:highlight>
                  <a:srgbClr val="FFFFFF"/>
                </a:highlight>
              </a:rPr>
              <a:t> </a:t>
            </a:r>
            <a:r>
              <a:rPr lang="en-US" sz="2000" dirty="0" err="1">
                <a:highlight>
                  <a:srgbClr val="FFFFFF"/>
                </a:highlight>
              </a:rPr>
              <a:t>que</a:t>
            </a:r>
            <a:r>
              <a:rPr lang="en-US" sz="2000" dirty="0">
                <a:highlight>
                  <a:srgbClr val="FFFFFF"/>
                </a:highlight>
              </a:rPr>
              <a:t> </a:t>
            </a:r>
            <a:r>
              <a:rPr lang="en-US" sz="2000" dirty="0" err="1">
                <a:highlight>
                  <a:srgbClr val="FFFFFF"/>
                </a:highlight>
              </a:rPr>
              <a:t>el</a:t>
            </a:r>
            <a:r>
              <a:rPr lang="en-US" sz="2000" dirty="0">
                <a:highlight>
                  <a:srgbClr val="FFFFFF"/>
                </a:highlight>
              </a:rPr>
              <a:t> Sistema de </a:t>
            </a:r>
            <a:r>
              <a:rPr lang="en-US" sz="2000" dirty="0" err="1">
                <a:highlight>
                  <a:srgbClr val="FFFFFF"/>
                </a:highlight>
              </a:rPr>
              <a:t>Protección</a:t>
            </a:r>
            <a:r>
              <a:rPr lang="en-US" sz="2000" dirty="0">
                <a:highlight>
                  <a:srgbClr val="FFFFFF"/>
                </a:highlight>
              </a:rPr>
              <a:t> sea </a:t>
            </a:r>
            <a:r>
              <a:rPr lang="en-US" sz="2000" dirty="0" err="1">
                <a:highlight>
                  <a:srgbClr val="FFFFFF"/>
                </a:highlight>
              </a:rPr>
              <a:t>diseñado</a:t>
            </a:r>
            <a:r>
              <a:rPr lang="en-US" sz="2000" dirty="0">
                <a:highlight>
                  <a:srgbClr val="FFFFFF"/>
                </a:highlight>
              </a:rPr>
              <a:t> </a:t>
            </a:r>
            <a:r>
              <a:rPr lang="en-US" sz="2000" dirty="0" err="1">
                <a:highlight>
                  <a:srgbClr val="FFFFFF"/>
                </a:highlight>
              </a:rPr>
              <a:t>por</a:t>
            </a:r>
            <a:r>
              <a:rPr lang="en-US" sz="2000" dirty="0">
                <a:highlight>
                  <a:srgbClr val="FFFFFF"/>
                </a:highlight>
              </a:rPr>
              <a:t> un </a:t>
            </a:r>
            <a:r>
              <a:rPr lang="en-US" sz="2000" dirty="0" err="1">
                <a:highlight>
                  <a:srgbClr val="FFFFFF"/>
                </a:highlight>
              </a:rPr>
              <a:t>Ingeniero</a:t>
            </a:r>
            <a:r>
              <a:rPr lang="en-US" sz="2000" dirty="0">
                <a:highlight>
                  <a:srgbClr val="FFFFFF"/>
                </a:highlight>
              </a:rPr>
              <a:t> </a:t>
            </a:r>
            <a:r>
              <a:rPr lang="en-US" sz="2000" dirty="0" err="1">
                <a:highlight>
                  <a:srgbClr val="FFFFFF"/>
                </a:highlight>
              </a:rPr>
              <a:t>Profesional</a:t>
            </a:r>
            <a:r>
              <a:rPr lang="en-US" sz="2000" dirty="0">
                <a:highlight>
                  <a:srgbClr val="FFFFFF"/>
                </a:highlight>
              </a:rPr>
              <a:t> </a:t>
            </a:r>
            <a:r>
              <a:rPr lang="en-US" sz="2000" dirty="0" err="1">
                <a:highlight>
                  <a:srgbClr val="FFFFFF"/>
                </a:highlight>
              </a:rPr>
              <a:t>Registrado</a:t>
            </a:r>
            <a:r>
              <a:rPr lang="en-US" sz="2000" dirty="0">
                <a:highlight>
                  <a:srgbClr val="FFFFFF"/>
                </a:highlight>
              </a:rPr>
              <a:t> o se base </a:t>
            </a:r>
            <a:r>
              <a:rPr lang="en-US" sz="2000" dirty="0" err="1">
                <a:highlight>
                  <a:srgbClr val="FFFFFF"/>
                </a:highlight>
              </a:rPr>
              <a:t>en</a:t>
            </a:r>
            <a:r>
              <a:rPr lang="en-US" sz="2000" dirty="0">
                <a:highlight>
                  <a:srgbClr val="FFFFFF"/>
                </a:highlight>
              </a:rPr>
              <a:t> </a:t>
            </a:r>
            <a:r>
              <a:rPr lang="en-US" sz="2000" dirty="0" err="1">
                <a:highlight>
                  <a:srgbClr val="FFFFFF"/>
                </a:highlight>
              </a:rPr>
              <a:t>datos</a:t>
            </a:r>
            <a:r>
              <a:rPr lang="en-US" sz="2000" dirty="0">
                <a:highlight>
                  <a:srgbClr val="FFFFFF"/>
                </a:highlight>
              </a:rPr>
              <a:t> </a:t>
            </a:r>
            <a:r>
              <a:rPr lang="en-US" sz="2000" dirty="0" err="1">
                <a:highlight>
                  <a:srgbClr val="FFFFFF"/>
                </a:highlight>
              </a:rPr>
              <a:t>aprobados</a:t>
            </a:r>
            <a:r>
              <a:rPr lang="en-US" sz="2000" dirty="0">
                <a:highlight>
                  <a:srgbClr val="FFFFFF"/>
                </a:highlight>
              </a:rPr>
              <a:t> </a:t>
            </a:r>
            <a:r>
              <a:rPr lang="en-US" sz="2000" dirty="0" err="1">
                <a:highlight>
                  <a:srgbClr val="FFFFFF"/>
                </a:highlight>
              </a:rPr>
              <a:t>por</a:t>
            </a:r>
            <a:r>
              <a:rPr lang="en-US" sz="2000" dirty="0">
                <a:highlight>
                  <a:srgbClr val="FFFFFF"/>
                </a:highlight>
              </a:rPr>
              <a:t> un </a:t>
            </a:r>
            <a:r>
              <a:rPr lang="en-US" sz="2000" dirty="0" err="1">
                <a:highlight>
                  <a:srgbClr val="FFFFFF"/>
                </a:highlight>
              </a:rPr>
              <a:t>Ingeniero</a:t>
            </a:r>
            <a:r>
              <a:rPr lang="en-US" sz="2000" dirty="0">
                <a:highlight>
                  <a:srgbClr val="FFFFFF"/>
                </a:highlight>
              </a:rPr>
              <a:t> </a:t>
            </a:r>
            <a:r>
              <a:rPr lang="en-US" sz="2000" dirty="0" err="1">
                <a:highlight>
                  <a:srgbClr val="FFFFFF"/>
                </a:highlight>
              </a:rPr>
              <a:t>Profesional</a:t>
            </a:r>
            <a:r>
              <a:rPr lang="en-US" sz="2000" dirty="0">
                <a:highlight>
                  <a:srgbClr val="FFFFFF"/>
                </a:highlight>
              </a:rPr>
              <a:t> </a:t>
            </a:r>
            <a:r>
              <a:rPr lang="en-US" sz="2000" dirty="0" err="1">
                <a:highlight>
                  <a:srgbClr val="FFFFFF"/>
                </a:highlight>
              </a:rPr>
              <a:t>Registrado</a:t>
            </a:r>
            <a:r>
              <a:rPr lang="en-US" sz="2000" dirty="0">
                <a:highlight>
                  <a:srgbClr val="FFFFFF"/>
                </a:highlight>
              </a:rPr>
              <a:t>.</a:t>
            </a:r>
          </a:p>
        </p:txBody>
      </p:sp>
    </p:spTree>
    <p:extLst>
      <p:ext uri="{BB962C8B-B14F-4D97-AF65-F5344CB8AC3E}">
        <p14:creationId xmlns:p14="http://schemas.microsoft.com/office/powerpoint/2010/main" val="3158977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EE38D4A-4475-ADB7-247C-2156E5454503}"/>
              </a:ext>
            </a:extLst>
          </p:cNvPr>
          <p:cNvSpPr txBox="1"/>
          <p:nvPr/>
        </p:nvSpPr>
        <p:spPr>
          <a:xfrm>
            <a:off x="3619119" y="609338"/>
            <a:ext cx="4953762" cy="523220"/>
          </a:xfrm>
          <a:prstGeom prst="rect">
            <a:avLst/>
          </a:prstGeom>
          <a:noFill/>
        </p:spPr>
        <p:txBody>
          <a:bodyPr wrap="square">
            <a:spAutoFit/>
          </a:bodyPr>
          <a:lstStyle/>
          <a:p>
            <a:pPr fontAlgn="base"/>
            <a:r>
              <a:rPr lang="en-US" sz="2800" b="1" dirty="0" err="1">
                <a:highlight>
                  <a:srgbClr val="FFFFFF"/>
                </a:highlight>
              </a:rPr>
              <a:t>Tipos</a:t>
            </a:r>
            <a:r>
              <a:rPr lang="en-US" sz="2800" b="1" dirty="0">
                <a:highlight>
                  <a:srgbClr val="FFFFFF"/>
                </a:highlight>
              </a:rPr>
              <a:t> de Sistemas de </a:t>
            </a:r>
            <a:r>
              <a:rPr lang="en-US" sz="2800" b="1" dirty="0" err="1">
                <a:highlight>
                  <a:srgbClr val="FFFFFF"/>
                </a:highlight>
              </a:rPr>
              <a:t>Protección</a:t>
            </a:r>
            <a:endParaRPr lang="en-US" sz="2800" b="1" i="0" dirty="0">
              <a:solidFill>
                <a:srgbClr val="21293A"/>
              </a:solidFill>
              <a:effectLst/>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
        <p:nvSpPr>
          <p:cNvPr id="5" name="TextBox 4">
            <a:extLst>
              <a:ext uri="{FF2B5EF4-FFF2-40B4-BE49-F238E27FC236}">
                <a16:creationId xmlns:a16="http://schemas.microsoft.com/office/drawing/2014/main" id="{EE0F4E91-90B7-6AA2-CAB6-71B6FD6CB05B}"/>
              </a:ext>
            </a:extLst>
          </p:cNvPr>
          <p:cNvSpPr txBox="1"/>
          <p:nvPr/>
        </p:nvSpPr>
        <p:spPr>
          <a:xfrm>
            <a:off x="2594990" y="2151727"/>
            <a:ext cx="8215885" cy="2554545"/>
          </a:xfrm>
          <a:prstGeom prst="rect">
            <a:avLst/>
          </a:prstGeom>
          <a:noFill/>
        </p:spPr>
        <p:txBody>
          <a:bodyPr wrap="square">
            <a:spAutoFit/>
          </a:bodyPr>
          <a:lstStyle/>
          <a:p>
            <a:pPr marL="285750" indent="-285750">
              <a:buFont typeface="Arial" panose="020B0604020202020204" pitchFamily="34" charset="0"/>
              <a:buChar char="•"/>
            </a:pPr>
            <a:r>
              <a:rPr lang="en-US" sz="2000" dirty="0">
                <a:highlight>
                  <a:srgbClr val="FFFFFF"/>
                </a:highlight>
              </a:rPr>
              <a:t>Los </a:t>
            </a:r>
            <a:r>
              <a:rPr lang="en-US" sz="2000" dirty="0" err="1">
                <a:highlight>
                  <a:srgbClr val="FFFFFF"/>
                </a:highlight>
              </a:rPr>
              <a:t>siguientes</a:t>
            </a:r>
            <a:r>
              <a:rPr lang="en-US" sz="2000" dirty="0">
                <a:highlight>
                  <a:srgbClr val="FFFFFF"/>
                </a:highlight>
              </a:rPr>
              <a:t> son </a:t>
            </a:r>
            <a:r>
              <a:rPr lang="en-US" sz="2000" dirty="0" err="1">
                <a:highlight>
                  <a:srgbClr val="FFFFFF"/>
                </a:highlight>
              </a:rPr>
              <a:t>tipos</a:t>
            </a:r>
            <a:r>
              <a:rPr lang="en-US" sz="2000" dirty="0">
                <a:highlight>
                  <a:srgbClr val="FFFFFF"/>
                </a:highlight>
              </a:rPr>
              <a:t> de Sistemas de </a:t>
            </a:r>
            <a:r>
              <a:rPr lang="en-US" sz="2000" dirty="0" err="1">
                <a:highlight>
                  <a:srgbClr val="FFFFFF"/>
                </a:highlight>
              </a:rPr>
              <a:t>Protección</a:t>
            </a:r>
            <a:r>
              <a:rPr lang="en-US" sz="2000" dirty="0">
                <a:highlight>
                  <a:srgbClr val="FFFFFF"/>
                </a:highlight>
              </a:rPr>
              <a:t> </a:t>
            </a:r>
            <a:r>
              <a:rPr lang="en-US" sz="2000" dirty="0" err="1">
                <a:highlight>
                  <a:srgbClr val="FFFFFF"/>
                </a:highlight>
              </a:rPr>
              <a:t>que</a:t>
            </a:r>
            <a:r>
              <a:rPr lang="en-US" sz="2000" dirty="0">
                <a:highlight>
                  <a:srgbClr val="FFFFFF"/>
                </a:highlight>
              </a:rPr>
              <a:t> se </a:t>
            </a:r>
            <a:r>
              <a:rPr lang="en-US" sz="2000" dirty="0" err="1">
                <a:highlight>
                  <a:srgbClr val="FFFFFF"/>
                </a:highlight>
              </a:rPr>
              <a:t>utilizan</a:t>
            </a:r>
            <a:r>
              <a:rPr lang="en-US" sz="2000" dirty="0">
                <a:highlight>
                  <a:srgbClr val="FFFFFF"/>
                </a:highlight>
              </a:rPr>
              <a:t> </a:t>
            </a:r>
            <a:r>
              <a:rPr lang="en-US" sz="2000" dirty="0" err="1">
                <a:highlight>
                  <a:srgbClr val="FFFFFF"/>
                </a:highlight>
              </a:rPr>
              <a:t>paraevitar</a:t>
            </a:r>
            <a:r>
              <a:rPr lang="en-US" sz="2000" dirty="0">
                <a:highlight>
                  <a:srgbClr val="FFFFFF"/>
                </a:highlight>
              </a:rPr>
              <a:t> </a:t>
            </a:r>
            <a:r>
              <a:rPr lang="en-US" sz="2000" dirty="0" err="1">
                <a:highlight>
                  <a:srgbClr val="FFFFFF"/>
                </a:highlight>
              </a:rPr>
              <a:t>derrumbes</a:t>
            </a:r>
            <a:r>
              <a:rPr lang="en-US" sz="2000" dirty="0">
                <a:highlight>
                  <a:srgbClr val="FFFFFF"/>
                </a:highlight>
              </a:rPr>
              <a:t>.  </a:t>
            </a:r>
          </a:p>
          <a:p>
            <a:pPr marL="285750" indent="-285750">
              <a:buFont typeface="Arial" panose="020B0604020202020204" pitchFamily="34" charset="0"/>
              <a:buChar char="•"/>
            </a:pPr>
            <a:endParaRPr lang="en-US" sz="2000" b="1" dirty="0">
              <a:highlight>
                <a:srgbClr val="FFFFFF"/>
              </a:highlight>
              <a:latin typeface="Calibri" panose="020F0502020204030204" pitchFamily="34" charset="0"/>
              <a:ea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n-US" sz="2000" dirty="0">
                <a:highlight>
                  <a:srgbClr val="FFFFFF"/>
                </a:highlight>
              </a:rPr>
              <a:t>El </a:t>
            </a:r>
            <a:r>
              <a:rPr lang="en-US" sz="2000" dirty="0" err="1">
                <a:highlight>
                  <a:srgbClr val="FFFFFF"/>
                </a:highlight>
              </a:rPr>
              <a:t>diseño</a:t>
            </a:r>
            <a:r>
              <a:rPr lang="en-US" sz="2000" dirty="0">
                <a:highlight>
                  <a:srgbClr val="FFFFFF"/>
                </a:highlight>
              </a:rPr>
              <a:t> de un Sistema de </a:t>
            </a:r>
            <a:r>
              <a:rPr lang="en-US" sz="2000" dirty="0" err="1">
                <a:highlight>
                  <a:srgbClr val="FFFFFF"/>
                </a:highlight>
              </a:rPr>
              <a:t>Protección</a:t>
            </a:r>
            <a:r>
              <a:rPr lang="en-US" sz="2000" dirty="0">
                <a:highlight>
                  <a:srgbClr val="FFFFFF"/>
                </a:highlight>
              </a:rPr>
              <a:t> </a:t>
            </a:r>
            <a:r>
              <a:rPr lang="en-US" sz="2000" dirty="0" err="1">
                <a:highlight>
                  <a:srgbClr val="FFFFFF"/>
                </a:highlight>
              </a:rPr>
              <a:t>puede</a:t>
            </a:r>
            <a:r>
              <a:rPr lang="en-US" sz="2000" dirty="0">
                <a:highlight>
                  <a:srgbClr val="FFFFFF"/>
                </a:highlight>
              </a:rPr>
              <a:t> ser </a:t>
            </a:r>
            <a:r>
              <a:rPr lang="en-US" sz="2000" dirty="0" err="1">
                <a:highlight>
                  <a:srgbClr val="FFFFFF"/>
                </a:highlight>
              </a:rPr>
              <a:t>complejo</a:t>
            </a:r>
            <a:r>
              <a:rPr lang="en-US" sz="2000" dirty="0">
                <a:highlight>
                  <a:srgbClr val="FFFFFF"/>
                </a:highlight>
              </a:rPr>
              <a:t>. Las </a:t>
            </a:r>
            <a:r>
              <a:rPr lang="en-US" sz="2000" dirty="0" err="1">
                <a:highlight>
                  <a:srgbClr val="FFFFFF"/>
                </a:highlight>
              </a:rPr>
              <a:t>consideraciones</a:t>
            </a:r>
            <a:r>
              <a:rPr lang="en-US" sz="2000" dirty="0">
                <a:highlight>
                  <a:srgbClr val="FFFFFF"/>
                </a:highlight>
              </a:rPr>
              <a:t> </a:t>
            </a:r>
            <a:r>
              <a:rPr lang="en-US" sz="2000" dirty="0" err="1">
                <a:highlight>
                  <a:srgbClr val="FFFFFF"/>
                </a:highlight>
              </a:rPr>
              <a:t>incluyen</a:t>
            </a:r>
            <a:r>
              <a:rPr lang="en-US" sz="2000" dirty="0">
                <a:highlight>
                  <a:srgbClr val="FFFFFF"/>
                </a:highlight>
              </a:rPr>
              <a:t> la </a:t>
            </a:r>
            <a:r>
              <a:rPr lang="en-US" sz="2000" dirty="0" err="1">
                <a:highlight>
                  <a:srgbClr val="FFFFFF"/>
                </a:highlight>
              </a:rPr>
              <a:t>clasificación</a:t>
            </a:r>
            <a:r>
              <a:rPr lang="en-US" sz="2000" dirty="0">
                <a:highlight>
                  <a:srgbClr val="FFFFFF"/>
                </a:highlight>
              </a:rPr>
              <a:t> del </a:t>
            </a:r>
            <a:r>
              <a:rPr lang="en-US" sz="2000" dirty="0" err="1">
                <a:highlight>
                  <a:srgbClr val="FFFFFF"/>
                </a:highlight>
              </a:rPr>
              <a:t>suelo</a:t>
            </a:r>
            <a:r>
              <a:rPr lang="en-US" sz="2000" dirty="0">
                <a:highlight>
                  <a:srgbClr val="FFFFFF"/>
                </a:highlight>
              </a:rPr>
              <a:t>, la </a:t>
            </a:r>
            <a:r>
              <a:rPr lang="en-US" sz="2000" dirty="0" err="1">
                <a:highlight>
                  <a:srgbClr val="FFFFFF"/>
                </a:highlight>
              </a:rPr>
              <a:t>profundidad</a:t>
            </a:r>
            <a:r>
              <a:rPr lang="en-US" sz="2000" dirty="0">
                <a:highlight>
                  <a:srgbClr val="FFFFFF"/>
                </a:highlight>
              </a:rPr>
              <a:t> de corte, </a:t>
            </a:r>
            <a:r>
              <a:rPr lang="en-US" sz="2000" dirty="0" err="1">
                <a:highlight>
                  <a:srgbClr val="FFFFFF"/>
                </a:highlight>
              </a:rPr>
              <a:t>el</a:t>
            </a:r>
            <a:r>
              <a:rPr lang="en-US" sz="2000" dirty="0">
                <a:highlight>
                  <a:srgbClr val="FFFFFF"/>
                </a:highlight>
              </a:rPr>
              <a:t> </a:t>
            </a:r>
            <a:r>
              <a:rPr lang="en-US" sz="2000" dirty="0" err="1">
                <a:highlight>
                  <a:srgbClr val="FFFFFF"/>
                </a:highlight>
              </a:rPr>
              <a:t>contenido</a:t>
            </a:r>
            <a:r>
              <a:rPr lang="en-US" sz="2000" dirty="0">
                <a:highlight>
                  <a:srgbClr val="FFFFFF"/>
                </a:highlight>
              </a:rPr>
              <a:t> de </a:t>
            </a:r>
            <a:r>
              <a:rPr lang="en-US" sz="2000" dirty="0" err="1">
                <a:highlight>
                  <a:srgbClr val="FFFFFF"/>
                </a:highlight>
              </a:rPr>
              <a:t>agua</a:t>
            </a:r>
            <a:r>
              <a:rPr lang="en-US" sz="2000" dirty="0">
                <a:highlight>
                  <a:srgbClr val="FFFFFF"/>
                </a:highlight>
              </a:rPr>
              <a:t> del </a:t>
            </a:r>
            <a:r>
              <a:rPr lang="en-US" sz="2000" dirty="0" err="1">
                <a:highlight>
                  <a:srgbClr val="FFFFFF"/>
                </a:highlight>
              </a:rPr>
              <a:t>suelo</a:t>
            </a:r>
            <a:r>
              <a:rPr lang="en-US" sz="2000" dirty="0">
                <a:highlight>
                  <a:srgbClr val="FFFFFF"/>
                </a:highlight>
              </a:rPr>
              <a:t>, </a:t>
            </a:r>
            <a:r>
              <a:rPr lang="en-US" sz="2000" dirty="0" err="1">
                <a:highlight>
                  <a:srgbClr val="FFFFFF"/>
                </a:highlight>
              </a:rPr>
              <a:t>los</a:t>
            </a:r>
            <a:r>
              <a:rPr lang="en-US" sz="2000" dirty="0">
                <a:highlight>
                  <a:srgbClr val="FFFFFF"/>
                </a:highlight>
              </a:rPr>
              <a:t> </a:t>
            </a:r>
            <a:r>
              <a:rPr lang="en-US" sz="2000" dirty="0" err="1">
                <a:highlight>
                  <a:srgbClr val="FFFFFF"/>
                </a:highlight>
              </a:rPr>
              <a:t>cambios</a:t>
            </a:r>
            <a:r>
              <a:rPr lang="en-US" sz="2000" dirty="0">
                <a:highlight>
                  <a:srgbClr val="FFFFFF"/>
                </a:highlight>
              </a:rPr>
              <a:t> </a:t>
            </a:r>
            <a:r>
              <a:rPr lang="en-US" sz="2000" dirty="0" err="1">
                <a:highlight>
                  <a:srgbClr val="FFFFFF"/>
                </a:highlight>
              </a:rPr>
              <a:t>causados</a:t>
            </a:r>
            <a:r>
              <a:rPr lang="en-US" sz="2000" dirty="0">
                <a:highlight>
                  <a:srgbClr val="FFFFFF"/>
                </a:highlight>
              </a:rPr>
              <a:t> </a:t>
            </a:r>
            <a:r>
              <a:rPr lang="en-US" sz="2000" dirty="0" err="1">
                <a:highlight>
                  <a:srgbClr val="FFFFFF"/>
                </a:highlight>
              </a:rPr>
              <a:t>por</a:t>
            </a:r>
            <a:r>
              <a:rPr lang="en-US" sz="2000" dirty="0">
                <a:highlight>
                  <a:srgbClr val="FFFFFF"/>
                </a:highlight>
              </a:rPr>
              <a:t> </a:t>
            </a:r>
            <a:r>
              <a:rPr lang="en-US" sz="2000" dirty="0" err="1">
                <a:highlight>
                  <a:srgbClr val="FFFFFF"/>
                </a:highlight>
              </a:rPr>
              <a:t>el</a:t>
            </a:r>
            <a:r>
              <a:rPr lang="en-US" sz="2000" dirty="0">
                <a:highlight>
                  <a:srgbClr val="FFFFFF"/>
                </a:highlight>
              </a:rPr>
              <a:t> </a:t>
            </a:r>
            <a:r>
              <a:rPr lang="en-US" sz="2000" dirty="0" err="1">
                <a:highlight>
                  <a:srgbClr val="FFFFFF"/>
                </a:highlight>
              </a:rPr>
              <a:t>clima</a:t>
            </a:r>
            <a:r>
              <a:rPr lang="en-US" sz="2000" dirty="0">
                <a:highlight>
                  <a:srgbClr val="FFFFFF"/>
                </a:highlight>
              </a:rPr>
              <a:t>, las cargas de </a:t>
            </a:r>
            <a:r>
              <a:rPr lang="en-US" sz="2000" dirty="0" err="1">
                <a:highlight>
                  <a:srgbClr val="FFFFFF"/>
                </a:highlight>
              </a:rPr>
              <a:t>sobrecarga</a:t>
            </a:r>
            <a:r>
              <a:rPr lang="en-US" sz="2000" dirty="0">
                <a:highlight>
                  <a:srgbClr val="FFFFFF"/>
                </a:highlight>
              </a:rPr>
              <a:t> (</a:t>
            </a:r>
            <a:r>
              <a:rPr lang="en-US" sz="2000" dirty="0" err="1">
                <a:highlight>
                  <a:srgbClr val="FFFFFF"/>
                </a:highlight>
              </a:rPr>
              <a:t>por</a:t>
            </a:r>
            <a:r>
              <a:rPr lang="en-US" sz="2000" dirty="0">
                <a:highlight>
                  <a:srgbClr val="FFFFFF"/>
                </a:highlight>
              </a:rPr>
              <a:t> </a:t>
            </a:r>
            <a:r>
              <a:rPr lang="en-US" sz="2000" dirty="0" err="1">
                <a:highlight>
                  <a:srgbClr val="FFFFFF"/>
                </a:highlight>
              </a:rPr>
              <a:t>ejemplo</a:t>
            </a:r>
            <a:r>
              <a:rPr lang="en-US" sz="2000" dirty="0">
                <a:highlight>
                  <a:srgbClr val="FFFFFF"/>
                </a:highlight>
              </a:rPr>
              <a:t>, </a:t>
            </a:r>
            <a:r>
              <a:rPr lang="en-US" sz="2000" dirty="0" err="1">
                <a:highlight>
                  <a:srgbClr val="FFFFFF"/>
                </a:highlight>
              </a:rPr>
              <a:t>escombros</a:t>
            </a:r>
            <a:r>
              <a:rPr lang="en-US" sz="2000" dirty="0">
                <a:highlight>
                  <a:srgbClr val="FFFFFF"/>
                </a:highlight>
              </a:rPr>
              <a:t>, </a:t>
            </a:r>
            <a:r>
              <a:rPr lang="en-US" sz="2000" dirty="0" err="1">
                <a:highlight>
                  <a:srgbClr val="FFFFFF"/>
                </a:highlight>
              </a:rPr>
              <a:t>otros</a:t>
            </a:r>
            <a:r>
              <a:rPr lang="en-US" sz="2000" dirty="0">
                <a:highlight>
                  <a:srgbClr val="FFFFFF"/>
                </a:highlight>
              </a:rPr>
              <a:t> </a:t>
            </a:r>
            <a:r>
              <a:rPr lang="en-US" sz="2000" dirty="0" err="1">
                <a:highlight>
                  <a:srgbClr val="FFFFFF"/>
                </a:highlight>
              </a:rPr>
              <a:t>materiales</a:t>
            </a:r>
            <a:r>
              <a:rPr lang="en-US" sz="2000" dirty="0">
                <a:highlight>
                  <a:srgbClr val="FFFFFF"/>
                </a:highlight>
              </a:rPr>
              <a:t> </a:t>
            </a:r>
            <a:r>
              <a:rPr lang="en-US" sz="2000" dirty="0" err="1">
                <a:highlight>
                  <a:srgbClr val="FFFFFF"/>
                </a:highlight>
              </a:rPr>
              <a:t>que</a:t>
            </a:r>
            <a:r>
              <a:rPr lang="en-US" sz="2000" dirty="0">
                <a:highlight>
                  <a:srgbClr val="FFFFFF"/>
                </a:highlight>
              </a:rPr>
              <a:t> se </a:t>
            </a:r>
            <a:r>
              <a:rPr lang="en-US" sz="2000" dirty="0" err="1">
                <a:highlight>
                  <a:srgbClr val="FFFFFF"/>
                </a:highlight>
              </a:rPr>
              <a:t>utilizarán</a:t>
            </a:r>
            <a:r>
              <a:rPr lang="en-US" sz="2000" dirty="0">
                <a:highlight>
                  <a:srgbClr val="FFFFFF"/>
                </a:highlight>
              </a:rPr>
              <a:t> </a:t>
            </a:r>
            <a:r>
              <a:rPr lang="en-US" sz="2000" dirty="0" err="1">
                <a:highlight>
                  <a:srgbClr val="FFFFFF"/>
                </a:highlight>
              </a:rPr>
              <a:t>en</a:t>
            </a:r>
            <a:r>
              <a:rPr lang="en-US" sz="2000" dirty="0">
                <a:highlight>
                  <a:srgbClr val="FFFFFF"/>
                </a:highlight>
              </a:rPr>
              <a:t> la zanja) y </a:t>
            </a:r>
            <a:r>
              <a:rPr lang="en-US" sz="2000" dirty="0" err="1">
                <a:highlight>
                  <a:srgbClr val="FFFFFF"/>
                </a:highlight>
              </a:rPr>
              <a:t>otras</a:t>
            </a:r>
            <a:r>
              <a:rPr lang="en-US" sz="2000" dirty="0">
                <a:highlight>
                  <a:srgbClr val="FFFFFF"/>
                </a:highlight>
              </a:rPr>
              <a:t> </a:t>
            </a:r>
            <a:r>
              <a:rPr lang="en-US" sz="2000" dirty="0" err="1">
                <a:highlight>
                  <a:srgbClr val="FFFFFF"/>
                </a:highlight>
              </a:rPr>
              <a:t>operaciones</a:t>
            </a:r>
            <a:r>
              <a:rPr lang="en-US" sz="2000" dirty="0">
                <a:highlight>
                  <a:srgbClr val="FFFFFF"/>
                </a:highlight>
              </a:rPr>
              <a:t> </a:t>
            </a:r>
            <a:r>
              <a:rPr lang="en-US" sz="2000" dirty="0" err="1">
                <a:highlight>
                  <a:srgbClr val="FFFFFF"/>
                </a:highlight>
              </a:rPr>
              <a:t>en</a:t>
            </a:r>
            <a:r>
              <a:rPr lang="en-US" sz="2000" dirty="0">
                <a:highlight>
                  <a:srgbClr val="FFFFFF"/>
                </a:highlight>
              </a:rPr>
              <a:t> </a:t>
            </a:r>
            <a:r>
              <a:rPr lang="en-US" sz="2000" dirty="0" err="1">
                <a:highlight>
                  <a:srgbClr val="FFFFFF"/>
                </a:highlight>
              </a:rPr>
              <a:t>el</a:t>
            </a:r>
            <a:r>
              <a:rPr lang="en-US" sz="2000" dirty="0">
                <a:highlight>
                  <a:srgbClr val="FFFFFF"/>
                </a:highlight>
              </a:rPr>
              <a:t> </a:t>
            </a:r>
            <a:r>
              <a:rPr lang="en-US" sz="2000" dirty="0" err="1">
                <a:highlight>
                  <a:srgbClr val="FFFFFF"/>
                </a:highlight>
              </a:rPr>
              <a:t>área</a:t>
            </a:r>
            <a:r>
              <a:rPr lang="en-US" sz="2000" dirty="0">
                <a:highlight>
                  <a:srgbClr val="FFFFFF"/>
                </a:highlight>
              </a:rPr>
              <a:t>.</a:t>
            </a:r>
            <a:endParaRPr lang="en-US" sz="2000" b="1"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9046049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A96ACB0-C7EB-9970-89E0-177DEDC564D8}"/>
              </a:ext>
            </a:extLst>
          </p:cNvPr>
          <p:cNvSpPr txBox="1"/>
          <p:nvPr/>
        </p:nvSpPr>
        <p:spPr>
          <a:xfrm>
            <a:off x="321183" y="1526649"/>
            <a:ext cx="5060442" cy="3016210"/>
          </a:xfrm>
          <a:prstGeom prst="rect">
            <a:avLst/>
          </a:prstGeom>
          <a:noFill/>
        </p:spPr>
        <p:txBody>
          <a:bodyPr wrap="square">
            <a:spAutoFit/>
          </a:bodyPr>
          <a:lstStyle/>
          <a:p>
            <a:pPr fontAlgn="base"/>
            <a:r>
              <a:rPr lang="en-US" sz="2800" b="1" dirty="0">
                <a:highlight>
                  <a:srgbClr val="FFFFFF"/>
                </a:highlight>
              </a:rPr>
              <a:t>Bancos</a:t>
            </a:r>
            <a:r>
              <a:rPr lang="en-US" b="1" dirty="0">
                <a:highlight>
                  <a:srgbClr val="FFFFFF"/>
                </a:highlight>
              </a:rPr>
              <a:t> </a:t>
            </a:r>
            <a:r>
              <a:rPr lang="en-US" dirty="0">
                <a:highlight>
                  <a:srgbClr val="FFFFFF"/>
                </a:highlight>
              </a:rPr>
              <a:t>  ​</a:t>
            </a:r>
          </a:p>
          <a:p>
            <a:pPr fontAlgn="base"/>
            <a:r>
              <a:rPr lang="en-US" dirty="0">
                <a:highlight>
                  <a:srgbClr val="FFFFFF"/>
                </a:highlight>
              </a:rPr>
              <a:t>​</a:t>
            </a:r>
          </a:p>
          <a:p>
            <a:pPr fontAlgn="base"/>
            <a:r>
              <a:rPr lang="en-US" dirty="0" err="1">
                <a:highlight>
                  <a:srgbClr val="FFFFFF"/>
                </a:highlight>
              </a:rPr>
              <a:t>Método</a:t>
            </a:r>
            <a:r>
              <a:rPr lang="en-US" dirty="0">
                <a:highlight>
                  <a:srgbClr val="FFFFFF"/>
                </a:highlight>
              </a:rPr>
              <a:t> para </a:t>
            </a:r>
            <a:r>
              <a:rPr lang="en-US" dirty="0" err="1">
                <a:highlight>
                  <a:srgbClr val="FFFFFF"/>
                </a:highlight>
              </a:rPr>
              <a:t>proteger</a:t>
            </a:r>
            <a:r>
              <a:rPr lang="en-US" dirty="0">
                <a:highlight>
                  <a:srgbClr val="FFFFFF"/>
                </a:highlight>
              </a:rPr>
              <a:t> a </a:t>
            </a:r>
            <a:r>
              <a:rPr lang="en-US" dirty="0" err="1">
                <a:highlight>
                  <a:srgbClr val="FFFFFF"/>
                </a:highlight>
              </a:rPr>
              <a:t>los</a:t>
            </a:r>
            <a:r>
              <a:rPr lang="en-US" dirty="0">
                <a:highlight>
                  <a:srgbClr val="FFFFFF"/>
                </a:highlight>
              </a:rPr>
              <a:t> </a:t>
            </a:r>
            <a:r>
              <a:rPr lang="en-US" dirty="0" err="1">
                <a:highlight>
                  <a:srgbClr val="FFFFFF"/>
                </a:highlight>
              </a:rPr>
              <a:t>trabajadores</a:t>
            </a:r>
            <a:r>
              <a:rPr lang="en-US" dirty="0">
                <a:highlight>
                  <a:srgbClr val="FFFFFF"/>
                </a:highlight>
              </a:rPr>
              <a:t> de </a:t>
            </a:r>
            <a:r>
              <a:rPr lang="en-US" dirty="0" err="1">
                <a:highlight>
                  <a:srgbClr val="FFFFFF"/>
                </a:highlight>
              </a:rPr>
              <a:t>los</a:t>
            </a:r>
            <a:r>
              <a:rPr lang="en-US" dirty="0">
                <a:highlight>
                  <a:srgbClr val="FFFFFF"/>
                </a:highlight>
              </a:rPr>
              <a:t> </a:t>
            </a:r>
            <a:r>
              <a:rPr lang="en-US" dirty="0" err="1">
                <a:highlight>
                  <a:srgbClr val="FFFFFF"/>
                </a:highlight>
              </a:rPr>
              <a:t>derrumbes</a:t>
            </a:r>
            <a:r>
              <a:rPr lang="en-US" dirty="0">
                <a:highlight>
                  <a:srgbClr val="FFFFFF"/>
                </a:highlight>
              </a:rPr>
              <a:t> </a:t>
            </a:r>
            <a:r>
              <a:rPr lang="en-US" dirty="0" err="1">
                <a:highlight>
                  <a:srgbClr val="FFFFFF"/>
                </a:highlight>
              </a:rPr>
              <a:t>excavando</a:t>
            </a:r>
            <a:r>
              <a:rPr lang="en-US" dirty="0">
                <a:highlight>
                  <a:srgbClr val="FFFFFF"/>
                </a:highlight>
              </a:rPr>
              <a:t> </a:t>
            </a:r>
            <a:r>
              <a:rPr lang="en-US" dirty="0" err="1">
                <a:highlight>
                  <a:srgbClr val="FFFFFF"/>
                </a:highlight>
              </a:rPr>
              <a:t>los</a:t>
            </a:r>
            <a:r>
              <a:rPr lang="en-US" dirty="0">
                <a:highlight>
                  <a:srgbClr val="FFFFFF"/>
                </a:highlight>
              </a:rPr>
              <a:t> </a:t>
            </a:r>
            <a:r>
              <a:rPr lang="en-US" dirty="0" err="1">
                <a:highlight>
                  <a:srgbClr val="FFFFFF"/>
                </a:highlight>
              </a:rPr>
              <a:t>lados</a:t>
            </a:r>
            <a:r>
              <a:rPr lang="en-US" dirty="0">
                <a:highlight>
                  <a:srgbClr val="FFFFFF"/>
                </a:highlight>
              </a:rPr>
              <a:t> de </a:t>
            </a:r>
            <a:r>
              <a:rPr lang="en-US" dirty="0" err="1">
                <a:highlight>
                  <a:srgbClr val="FFFFFF"/>
                </a:highlight>
              </a:rPr>
              <a:t>una</a:t>
            </a:r>
            <a:r>
              <a:rPr lang="en-US" dirty="0">
                <a:highlight>
                  <a:srgbClr val="FFFFFF"/>
                </a:highlight>
              </a:rPr>
              <a:t> </a:t>
            </a:r>
            <a:r>
              <a:rPr lang="en-US" dirty="0" err="1">
                <a:highlight>
                  <a:srgbClr val="FFFFFF"/>
                </a:highlight>
              </a:rPr>
              <a:t>excavación</a:t>
            </a:r>
            <a:r>
              <a:rPr lang="en-US" dirty="0">
                <a:highlight>
                  <a:srgbClr val="FFFFFF"/>
                </a:highlight>
              </a:rPr>
              <a:t> para </a:t>
            </a:r>
            <a:r>
              <a:rPr lang="en-US" dirty="0" err="1">
                <a:highlight>
                  <a:srgbClr val="FFFFFF"/>
                </a:highlight>
              </a:rPr>
              <a:t>formar</a:t>
            </a:r>
            <a:r>
              <a:rPr lang="en-US" dirty="0">
                <a:highlight>
                  <a:srgbClr val="FFFFFF"/>
                </a:highlight>
              </a:rPr>
              <a:t> uno o </a:t>
            </a:r>
            <a:r>
              <a:rPr lang="en-US" dirty="0" err="1">
                <a:highlight>
                  <a:srgbClr val="FFFFFF"/>
                </a:highlight>
              </a:rPr>
              <a:t>una</a:t>
            </a:r>
            <a:r>
              <a:rPr lang="en-US" dirty="0">
                <a:highlight>
                  <a:srgbClr val="FFFFFF"/>
                </a:highlight>
              </a:rPr>
              <a:t> </a:t>
            </a:r>
            <a:r>
              <a:rPr lang="en-US" dirty="0" err="1">
                <a:highlight>
                  <a:srgbClr val="FFFFFF"/>
                </a:highlight>
              </a:rPr>
              <a:t>serie</a:t>
            </a:r>
            <a:r>
              <a:rPr lang="en-US" dirty="0">
                <a:highlight>
                  <a:srgbClr val="FFFFFF"/>
                </a:highlight>
              </a:rPr>
              <a:t> de </a:t>
            </a:r>
            <a:r>
              <a:rPr lang="en-US" dirty="0" err="1">
                <a:highlight>
                  <a:srgbClr val="FFFFFF"/>
                </a:highlight>
              </a:rPr>
              <a:t>niveles</a:t>
            </a:r>
            <a:r>
              <a:rPr lang="en-US" dirty="0">
                <a:highlight>
                  <a:srgbClr val="FFFFFF"/>
                </a:highlight>
              </a:rPr>
              <a:t> o </a:t>
            </a:r>
            <a:r>
              <a:rPr lang="en-US" dirty="0" err="1">
                <a:highlight>
                  <a:srgbClr val="FFFFFF"/>
                </a:highlight>
              </a:rPr>
              <a:t>escalones</a:t>
            </a:r>
            <a:r>
              <a:rPr lang="en-US" dirty="0">
                <a:highlight>
                  <a:srgbClr val="FFFFFF"/>
                </a:highlight>
              </a:rPr>
              <a:t> </a:t>
            </a:r>
            <a:r>
              <a:rPr lang="en-US" dirty="0" err="1">
                <a:highlight>
                  <a:srgbClr val="FFFFFF"/>
                </a:highlight>
              </a:rPr>
              <a:t>horizontales</a:t>
            </a:r>
            <a:r>
              <a:rPr lang="en-US" dirty="0">
                <a:highlight>
                  <a:srgbClr val="FFFFFF"/>
                </a:highlight>
              </a:rPr>
              <a:t>, </a:t>
            </a:r>
            <a:r>
              <a:rPr lang="en-US" dirty="0" err="1">
                <a:highlight>
                  <a:srgbClr val="FFFFFF"/>
                </a:highlight>
              </a:rPr>
              <a:t>generalmente</a:t>
            </a:r>
            <a:r>
              <a:rPr lang="en-US" dirty="0">
                <a:highlight>
                  <a:srgbClr val="FFFFFF"/>
                </a:highlight>
              </a:rPr>
              <a:t> con superficies verticals o </a:t>
            </a:r>
            <a:r>
              <a:rPr lang="en-US" dirty="0" err="1">
                <a:highlight>
                  <a:srgbClr val="FFFFFF"/>
                </a:highlight>
              </a:rPr>
              <a:t>casi</a:t>
            </a:r>
            <a:r>
              <a:rPr lang="en-US" dirty="0">
                <a:highlight>
                  <a:srgbClr val="FFFFFF"/>
                </a:highlight>
              </a:rPr>
              <a:t> </a:t>
            </a:r>
            <a:r>
              <a:rPr lang="en-US" dirty="0" err="1">
                <a:highlight>
                  <a:srgbClr val="FFFFFF"/>
                </a:highlight>
              </a:rPr>
              <a:t>verticales</a:t>
            </a:r>
            <a:r>
              <a:rPr lang="en-US" dirty="0">
                <a:highlight>
                  <a:srgbClr val="FFFFFF"/>
                </a:highlight>
              </a:rPr>
              <a:t> entre </a:t>
            </a:r>
            <a:r>
              <a:rPr lang="en-US" dirty="0" err="1">
                <a:highlight>
                  <a:srgbClr val="FFFFFF"/>
                </a:highlight>
              </a:rPr>
              <a:t>niveles</a:t>
            </a:r>
            <a:r>
              <a:rPr lang="en-US" dirty="0">
                <a:highlight>
                  <a:srgbClr val="FFFFFF"/>
                </a:highlight>
              </a:rPr>
              <a:t>. El </a:t>
            </a:r>
            <a:r>
              <a:rPr lang="en-US" dirty="0" err="1">
                <a:highlight>
                  <a:srgbClr val="FFFFFF"/>
                </a:highlight>
              </a:rPr>
              <a:t>banqueo</a:t>
            </a:r>
            <a:r>
              <a:rPr lang="en-US" dirty="0">
                <a:highlight>
                  <a:srgbClr val="FFFFFF"/>
                </a:highlight>
              </a:rPr>
              <a:t> no se </a:t>
            </a:r>
            <a:r>
              <a:rPr lang="en-US" dirty="0" err="1">
                <a:highlight>
                  <a:srgbClr val="FFFFFF"/>
                </a:highlight>
              </a:rPr>
              <a:t>puede</a:t>
            </a:r>
            <a:r>
              <a:rPr lang="en-US" dirty="0">
                <a:highlight>
                  <a:srgbClr val="FFFFFF"/>
                </a:highlight>
              </a:rPr>
              <a:t> </a:t>
            </a:r>
            <a:r>
              <a:rPr lang="en-US" dirty="0" err="1">
                <a:highlight>
                  <a:srgbClr val="FFFFFF"/>
                </a:highlight>
              </a:rPr>
              <a:t>hacer</a:t>
            </a:r>
            <a:r>
              <a:rPr lang="en-US" dirty="0">
                <a:highlight>
                  <a:srgbClr val="FFFFFF"/>
                </a:highlight>
              </a:rPr>
              <a:t> </a:t>
            </a:r>
            <a:r>
              <a:rPr lang="en-US" dirty="0" err="1">
                <a:highlight>
                  <a:srgbClr val="FFFFFF"/>
                </a:highlight>
              </a:rPr>
              <a:t>en</a:t>
            </a:r>
            <a:r>
              <a:rPr lang="en-US" dirty="0">
                <a:highlight>
                  <a:srgbClr val="FFFFFF"/>
                </a:highlight>
              </a:rPr>
              <a:t> </a:t>
            </a:r>
            <a:r>
              <a:rPr lang="en-US" dirty="0" err="1">
                <a:highlight>
                  <a:srgbClr val="FFFFFF"/>
                </a:highlight>
              </a:rPr>
              <a:t>suelo</a:t>
            </a:r>
            <a:r>
              <a:rPr lang="en-US" dirty="0">
                <a:highlight>
                  <a:srgbClr val="FFFFFF"/>
                </a:highlight>
              </a:rPr>
              <a:t> Tipo C. El </a:t>
            </a:r>
            <a:r>
              <a:rPr lang="en-US" dirty="0" err="1">
                <a:highlight>
                  <a:srgbClr val="FFFFFF"/>
                </a:highlight>
              </a:rPr>
              <a:t>suelo</a:t>
            </a:r>
            <a:r>
              <a:rPr lang="en-US" dirty="0">
                <a:highlight>
                  <a:srgbClr val="FFFFFF"/>
                </a:highlight>
              </a:rPr>
              <a:t> de </a:t>
            </a:r>
            <a:r>
              <a:rPr lang="en-US" dirty="0" err="1">
                <a:highlight>
                  <a:srgbClr val="FFFFFF"/>
                </a:highlight>
              </a:rPr>
              <a:t>tipo</a:t>
            </a:r>
            <a:r>
              <a:rPr lang="en-US" dirty="0">
                <a:highlight>
                  <a:srgbClr val="FFFFFF"/>
                </a:highlight>
              </a:rPr>
              <a:t> C se </a:t>
            </a:r>
            <a:r>
              <a:rPr lang="en-US" dirty="0" err="1">
                <a:highlight>
                  <a:srgbClr val="FFFFFF"/>
                </a:highlight>
              </a:rPr>
              <a:t>clasifica</a:t>
            </a:r>
            <a:r>
              <a:rPr lang="en-US" dirty="0">
                <a:highlight>
                  <a:srgbClr val="FFFFFF"/>
                </a:highlight>
              </a:rPr>
              <a:t> </a:t>
            </a:r>
            <a:r>
              <a:rPr lang="en-US" dirty="0" err="1">
                <a:highlight>
                  <a:srgbClr val="FFFFFF"/>
                </a:highlight>
              </a:rPr>
              <a:t>como</a:t>
            </a:r>
            <a:r>
              <a:rPr lang="en-US" dirty="0">
                <a:highlight>
                  <a:srgbClr val="FFFFFF"/>
                </a:highlight>
              </a:rPr>
              <a:t> </a:t>
            </a:r>
            <a:r>
              <a:rPr lang="en-US" dirty="0" err="1">
                <a:highlight>
                  <a:srgbClr val="FFFFFF"/>
                </a:highlight>
              </a:rPr>
              <a:t>el</a:t>
            </a:r>
            <a:r>
              <a:rPr lang="en-US" dirty="0">
                <a:highlight>
                  <a:srgbClr val="FFFFFF"/>
                </a:highlight>
              </a:rPr>
              <a:t> </a:t>
            </a:r>
            <a:r>
              <a:rPr lang="en-US" dirty="0" err="1">
                <a:highlight>
                  <a:srgbClr val="FFFFFF"/>
                </a:highlight>
              </a:rPr>
              <a:t>tipo</a:t>
            </a:r>
            <a:r>
              <a:rPr lang="en-US" dirty="0">
                <a:highlight>
                  <a:srgbClr val="FFFFFF"/>
                </a:highlight>
              </a:rPr>
              <a:t> de </a:t>
            </a:r>
            <a:r>
              <a:rPr lang="en-US" dirty="0" err="1">
                <a:highlight>
                  <a:srgbClr val="FFFFFF"/>
                </a:highlight>
              </a:rPr>
              <a:t>suelo</a:t>
            </a:r>
            <a:r>
              <a:rPr lang="en-US" dirty="0">
                <a:highlight>
                  <a:srgbClr val="FFFFFF"/>
                </a:highlight>
              </a:rPr>
              <a:t> </a:t>
            </a:r>
            <a:r>
              <a:rPr lang="en-US" dirty="0" err="1">
                <a:highlight>
                  <a:srgbClr val="FFFFFF"/>
                </a:highlight>
              </a:rPr>
              <a:t>menos</a:t>
            </a:r>
            <a:r>
              <a:rPr lang="en-US" dirty="0">
                <a:highlight>
                  <a:srgbClr val="FFFFFF"/>
                </a:highlight>
              </a:rPr>
              <a:t> </a:t>
            </a:r>
            <a:r>
              <a:rPr lang="en-US" dirty="0" err="1">
                <a:highlight>
                  <a:srgbClr val="FFFFFF"/>
                </a:highlight>
              </a:rPr>
              <a:t>estable</a:t>
            </a:r>
            <a:r>
              <a:rPr lang="en-US" dirty="0">
                <a:highlight>
                  <a:srgbClr val="FFFFFF"/>
                </a:highlight>
              </a:rPr>
              <a:t>, y </a:t>
            </a:r>
            <a:r>
              <a:rPr lang="en-US" dirty="0" err="1">
                <a:highlight>
                  <a:srgbClr val="FFFFFF"/>
                </a:highlight>
              </a:rPr>
              <a:t>los</a:t>
            </a:r>
            <a:r>
              <a:rPr lang="en-US" dirty="0">
                <a:highlight>
                  <a:srgbClr val="FFFFFF"/>
                </a:highlight>
              </a:rPr>
              <a:t> </a:t>
            </a:r>
            <a:r>
              <a:rPr lang="en-US" dirty="0" err="1">
                <a:highlight>
                  <a:srgbClr val="FFFFFF"/>
                </a:highlight>
              </a:rPr>
              <a:t>ejemplos</a:t>
            </a:r>
            <a:r>
              <a:rPr lang="en-US" dirty="0">
                <a:highlight>
                  <a:srgbClr val="FFFFFF"/>
                </a:highlight>
              </a:rPr>
              <a:t> </a:t>
            </a:r>
            <a:r>
              <a:rPr lang="en-US" dirty="0" err="1">
                <a:highlight>
                  <a:srgbClr val="FFFFFF"/>
                </a:highlight>
              </a:rPr>
              <a:t>incluyen</a:t>
            </a:r>
            <a:r>
              <a:rPr lang="en-US" dirty="0">
                <a:highlight>
                  <a:srgbClr val="FFFFFF"/>
                </a:highlight>
              </a:rPr>
              <a:t> </a:t>
            </a:r>
            <a:r>
              <a:rPr lang="en-US" dirty="0" err="1">
                <a:highlight>
                  <a:srgbClr val="FFFFFF"/>
                </a:highlight>
              </a:rPr>
              <a:t>grava</a:t>
            </a:r>
            <a:r>
              <a:rPr lang="en-US" dirty="0">
                <a:highlight>
                  <a:srgbClr val="FFFFFF"/>
                </a:highlight>
              </a:rPr>
              <a:t> y arena.</a:t>
            </a:r>
          </a:p>
        </p:txBody>
      </p:sp>
      <p:pic>
        <p:nvPicPr>
          <p:cNvPr id="4" name="Picture 3">
            <a:extLst>
              <a:ext uri="{FF2B5EF4-FFF2-40B4-BE49-F238E27FC236}">
                <a16:creationId xmlns:a16="http://schemas.microsoft.com/office/drawing/2014/main" id="{B2A18CAE-9EE7-D317-6ADE-F37B365B9B88}"/>
              </a:ext>
            </a:extLst>
          </p:cNvPr>
          <p:cNvPicPr>
            <a:picLocks noChangeAspect="1"/>
          </p:cNvPicPr>
          <p:nvPr/>
        </p:nvPicPr>
        <p:blipFill>
          <a:blip r:embed="rId2"/>
          <a:stretch>
            <a:fillRect/>
          </a:stretch>
        </p:blipFill>
        <p:spPr>
          <a:xfrm>
            <a:off x="5449136" y="1390035"/>
            <a:ext cx="5437239" cy="4077929"/>
          </a:xfrm>
          <a:prstGeom prst="rect">
            <a:avLst/>
          </a:prstGeom>
        </p:spPr>
      </p:pic>
    </p:spTree>
    <p:extLst>
      <p:ext uri="{BB962C8B-B14F-4D97-AF65-F5344CB8AC3E}">
        <p14:creationId xmlns:p14="http://schemas.microsoft.com/office/powerpoint/2010/main" val="28614972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8243330-DFBB-0DF7-0922-27C9340E9A12}"/>
              </a:ext>
            </a:extLst>
          </p:cNvPr>
          <p:cNvSpPr txBox="1"/>
          <p:nvPr/>
        </p:nvSpPr>
        <p:spPr>
          <a:xfrm>
            <a:off x="494807" y="2567224"/>
            <a:ext cx="3991468" cy="1723549"/>
          </a:xfrm>
          <a:prstGeom prst="rect">
            <a:avLst/>
          </a:prstGeom>
          <a:noFill/>
        </p:spPr>
        <p:txBody>
          <a:bodyPr wrap="square" rtlCol="0">
            <a:spAutoFit/>
          </a:bodyPr>
          <a:lstStyle/>
          <a:p>
            <a:pPr fontAlgn="base"/>
            <a:r>
              <a:rPr lang="en-US" sz="2800" b="1" dirty="0" err="1">
                <a:highlight>
                  <a:srgbClr val="FFFFFF"/>
                </a:highlight>
              </a:rPr>
              <a:t>Declives</a:t>
            </a:r>
            <a:r>
              <a:rPr lang="en-US" dirty="0">
                <a:highlight>
                  <a:srgbClr val="FFFFFF"/>
                </a:highlight>
              </a:rPr>
              <a:t> ​</a:t>
            </a:r>
          </a:p>
          <a:p>
            <a:pPr fontAlgn="base"/>
            <a:r>
              <a:rPr lang="en-US" dirty="0">
                <a:highlight>
                  <a:srgbClr val="FFFFFF"/>
                </a:highlight>
              </a:rPr>
              <a:t>​</a:t>
            </a:r>
          </a:p>
          <a:p>
            <a:pPr fontAlgn="base"/>
            <a:r>
              <a:rPr lang="en-US" sz="2000" dirty="0" err="1">
                <a:highlight>
                  <a:srgbClr val="FFFFFF"/>
                </a:highlight>
              </a:rPr>
              <a:t>Consiste</a:t>
            </a:r>
            <a:r>
              <a:rPr lang="en-US" sz="2000" dirty="0">
                <a:highlight>
                  <a:srgbClr val="FFFFFF"/>
                </a:highlight>
              </a:rPr>
              <a:t> </a:t>
            </a:r>
            <a:r>
              <a:rPr lang="en-US" sz="2000" dirty="0" err="1">
                <a:highlight>
                  <a:srgbClr val="FFFFFF"/>
                </a:highlight>
              </a:rPr>
              <a:t>en</a:t>
            </a:r>
            <a:r>
              <a:rPr lang="en-US" sz="2000" dirty="0">
                <a:highlight>
                  <a:srgbClr val="FFFFFF"/>
                </a:highlight>
              </a:rPr>
              <a:t> </a:t>
            </a:r>
            <a:r>
              <a:rPr lang="en-US" sz="2000" dirty="0" err="1">
                <a:highlight>
                  <a:srgbClr val="FFFFFF"/>
                </a:highlight>
              </a:rPr>
              <a:t>cortar</a:t>
            </a:r>
            <a:r>
              <a:rPr lang="en-US" sz="2000" dirty="0">
                <a:highlight>
                  <a:srgbClr val="FFFFFF"/>
                </a:highlight>
              </a:rPr>
              <a:t> la pared de la zanja </a:t>
            </a:r>
            <a:r>
              <a:rPr lang="en-US" sz="2000" dirty="0" err="1">
                <a:highlight>
                  <a:srgbClr val="FFFFFF"/>
                </a:highlight>
              </a:rPr>
              <a:t>en</a:t>
            </a:r>
            <a:r>
              <a:rPr lang="en-US" sz="2000" dirty="0">
                <a:highlight>
                  <a:srgbClr val="FFFFFF"/>
                </a:highlight>
              </a:rPr>
              <a:t> un </a:t>
            </a:r>
            <a:r>
              <a:rPr lang="en-US" sz="2000" dirty="0" err="1">
                <a:highlight>
                  <a:srgbClr val="FFFFFF"/>
                </a:highlight>
              </a:rPr>
              <a:t>ángulo</a:t>
            </a:r>
            <a:r>
              <a:rPr lang="en-US" sz="2000" dirty="0">
                <a:highlight>
                  <a:srgbClr val="FFFFFF"/>
                </a:highlight>
              </a:rPr>
              <a:t> </a:t>
            </a:r>
            <a:r>
              <a:rPr lang="en-US" sz="2000" dirty="0" err="1">
                <a:highlight>
                  <a:srgbClr val="FFFFFF"/>
                </a:highlight>
              </a:rPr>
              <a:t>inclinado</a:t>
            </a:r>
            <a:r>
              <a:rPr lang="en-US" sz="2000" dirty="0">
                <a:highlight>
                  <a:srgbClr val="FFFFFF"/>
                </a:highlight>
              </a:rPr>
              <a:t> </a:t>
            </a:r>
            <a:r>
              <a:rPr lang="en-US" sz="2000" dirty="0" err="1">
                <a:highlight>
                  <a:srgbClr val="FFFFFF"/>
                </a:highlight>
              </a:rPr>
              <a:t>lejos</a:t>
            </a:r>
            <a:r>
              <a:rPr lang="en-US" sz="2000" dirty="0">
                <a:highlight>
                  <a:srgbClr val="FFFFFF"/>
                </a:highlight>
              </a:rPr>
              <a:t> de la </a:t>
            </a:r>
            <a:r>
              <a:rPr lang="en-US" sz="2000" dirty="0" err="1">
                <a:highlight>
                  <a:srgbClr val="FFFFFF"/>
                </a:highlight>
              </a:rPr>
              <a:t>excavación</a:t>
            </a:r>
            <a:r>
              <a:rPr lang="en-US" sz="2000" dirty="0">
                <a:highlight>
                  <a:srgbClr val="FFFFFF"/>
                </a:highlight>
              </a:rPr>
              <a:t>.</a:t>
            </a:r>
          </a:p>
        </p:txBody>
      </p:sp>
      <p:pic>
        <p:nvPicPr>
          <p:cNvPr id="3" name="Picture 2">
            <a:extLst>
              <a:ext uri="{FF2B5EF4-FFF2-40B4-BE49-F238E27FC236}">
                <a16:creationId xmlns:a16="http://schemas.microsoft.com/office/drawing/2014/main" id="{CEBE0E2F-60FA-C4D5-B552-B02C71052EF2}"/>
              </a:ext>
            </a:extLst>
          </p:cNvPr>
          <p:cNvPicPr>
            <a:picLocks noChangeAspect="1"/>
          </p:cNvPicPr>
          <p:nvPr/>
        </p:nvPicPr>
        <p:blipFill>
          <a:blip r:embed="rId2"/>
          <a:stretch>
            <a:fillRect/>
          </a:stretch>
        </p:blipFill>
        <p:spPr>
          <a:xfrm>
            <a:off x="4664178" y="1204912"/>
            <a:ext cx="5715000" cy="4448175"/>
          </a:xfrm>
          <a:prstGeom prst="rect">
            <a:avLst/>
          </a:prstGeom>
        </p:spPr>
      </p:pic>
    </p:spTree>
    <p:extLst>
      <p:ext uri="{BB962C8B-B14F-4D97-AF65-F5344CB8AC3E}">
        <p14:creationId xmlns:p14="http://schemas.microsoft.com/office/powerpoint/2010/main" val="401930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39089A5-5547-6002-E68E-AAF89743246D}"/>
              </a:ext>
            </a:extLst>
          </p:cNvPr>
          <p:cNvPicPr>
            <a:picLocks noChangeAspect="1"/>
          </p:cNvPicPr>
          <p:nvPr/>
        </p:nvPicPr>
        <p:blipFill>
          <a:blip r:embed="rId2"/>
          <a:stretch>
            <a:fillRect/>
          </a:stretch>
        </p:blipFill>
        <p:spPr>
          <a:xfrm>
            <a:off x="6522028" y="762771"/>
            <a:ext cx="3993572" cy="5332457"/>
          </a:xfrm>
          <a:prstGeom prst="rect">
            <a:avLst/>
          </a:prstGeom>
        </p:spPr>
      </p:pic>
      <p:sp>
        <p:nvSpPr>
          <p:cNvPr id="4" name="TextBox 3">
            <a:extLst>
              <a:ext uri="{FF2B5EF4-FFF2-40B4-BE49-F238E27FC236}">
                <a16:creationId xmlns:a16="http://schemas.microsoft.com/office/drawing/2014/main" id="{AECFF173-6B19-833A-2DC3-025545F2B340}"/>
              </a:ext>
            </a:extLst>
          </p:cNvPr>
          <p:cNvSpPr txBox="1"/>
          <p:nvPr/>
        </p:nvSpPr>
        <p:spPr>
          <a:xfrm>
            <a:off x="266308" y="2413336"/>
            <a:ext cx="5829692" cy="2031325"/>
          </a:xfrm>
          <a:prstGeom prst="rect">
            <a:avLst/>
          </a:prstGeom>
          <a:noFill/>
        </p:spPr>
        <p:txBody>
          <a:bodyPr wrap="square" anchor="ctr">
            <a:spAutoFit/>
          </a:bodyPr>
          <a:lstStyle/>
          <a:p>
            <a:pPr fontAlgn="base"/>
            <a:r>
              <a:rPr lang="en-US" sz="2800" b="1" dirty="0" err="1">
                <a:highlight>
                  <a:srgbClr val="FFFFFF"/>
                </a:highlight>
              </a:rPr>
              <a:t>Blindaje</a:t>
            </a:r>
            <a:r>
              <a:rPr lang="en-US" b="1" dirty="0">
                <a:highlight>
                  <a:srgbClr val="FFFFFF"/>
                </a:highlight>
              </a:rPr>
              <a:t> </a:t>
            </a:r>
            <a:r>
              <a:rPr lang="en-US" dirty="0">
                <a:highlight>
                  <a:srgbClr val="FFFFFF"/>
                </a:highlight>
              </a:rPr>
              <a:t>​</a:t>
            </a:r>
          </a:p>
          <a:p>
            <a:pPr fontAlgn="base"/>
            <a:r>
              <a:rPr lang="en-US" dirty="0">
                <a:highlight>
                  <a:srgbClr val="FFFFFF"/>
                </a:highlight>
              </a:rPr>
              <a:t>​</a:t>
            </a:r>
          </a:p>
          <a:p>
            <a:pPr fontAlgn="base"/>
            <a:r>
              <a:rPr lang="en-US" sz="2000" dirty="0">
                <a:highlight>
                  <a:srgbClr val="FFFFFF"/>
                </a:highlight>
              </a:rPr>
              <a:t>Protege a </a:t>
            </a:r>
            <a:r>
              <a:rPr lang="en-US" sz="2000" dirty="0" err="1">
                <a:highlight>
                  <a:srgbClr val="FFFFFF"/>
                </a:highlight>
              </a:rPr>
              <a:t>los</a:t>
            </a:r>
            <a:r>
              <a:rPr lang="en-US" sz="2000" dirty="0">
                <a:highlight>
                  <a:srgbClr val="FFFFFF"/>
                </a:highlight>
              </a:rPr>
              <a:t> </a:t>
            </a:r>
            <a:r>
              <a:rPr lang="en-US" sz="2000" dirty="0" err="1">
                <a:highlight>
                  <a:srgbClr val="FFFFFF"/>
                </a:highlight>
              </a:rPr>
              <a:t>trabajadores</a:t>
            </a:r>
            <a:r>
              <a:rPr lang="en-US" sz="2000" dirty="0">
                <a:highlight>
                  <a:srgbClr val="FFFFFF"/>
                </a:highlight>
              </a:rPr>
              <a:t> </a:t>
            </a:r>
            <a:r>
              <a:rPr lang="en-US" sz="2000" dirty="0" err="1">
                <a:highlight>
                  <a:srgbClr val="FFFFFF"/>
                </a:highlight>
              </a:rPr>
              <a:t>mediante</a:t>
            </a:r>
            <a:r>
              <a:rPr lang="en-US" sz="2000" dirty="0">
                <a:highlight>
                  <a:srgbClr val="FFFFFF"/>
                </a:highlight>
              </a:rPr>
              <a:t> </a:t>
            </a:r>
            <a:r>
              <a:rPr lang="en-US" sz="2000" dirty="0" err="1">
                <a:highlight>
                  <a:srgbClr val="FFFFFF"/>
                </a:highlight>
              </a:rPr>
              <a:t>el</a:t>
            </a:r>
            <a:r>
              <a:rPr lang="en-US" sz="2000" dirty="0">
                <a:highlight>
                  <a:srgbClr val="FFFFFF"/>
                </a:highlight>
              </a:rPr>
              <a:t> </a:t>
            </a:r>
            <a:r>
              <a:rPr lang="en-US" sz="2000" dirty="0" err="1">
                <a:highlight>
                  <a:srgbClr val="FFFFFF"/>
                </a:highlight>
              </a:rPr>
              <a:t>uso</a:t>
            </a:r>
            <a:r>
              <a:rPr lang="en-US" sz="2000" dirty="0">
                <a:highlight>
                  <a:srgbClr val="FFFFFF"/>
                </a:highlight>
              </a:rPr>
              <a:t> de </a:t>
            </a:r>
            <a:r>
              <a:rPr lang="en-US" sz="2000" dirty="0" err="1">
                <a:highlight>
                  <a:srgbClr val="FFFFFF"/>
                </a:highlight>
              </a:rPr>
              <a:t>cajas</a:t>
            </a:r>
            <a:r>
              <a:rPr lang="en-US" sz="2000" dirty="0">
                <a:highlight>
                  <a:srgbClr val="FFFFFF"/>
                </a:highlight>
              </a:rPr>
              <a:t> de zanja u </a:t>
            </a:r>
            <a:r>
              <a:rPr lang="en-US" sz="2000" dirty="0" err="1">
                <a:highlight>
                  <a:srgbClr val="FFFFFF"/>
                </a:highlight>
              </a:rPr>
              <a:t>otros</a:t>
            </a:r>
            <a:r>
              <a:rPr lang="en-US" sz="2000" dirty="0">
                <a:highlight>
                  <a:srgbClr val="FFFFFF"/>
                </a:highlight>
              </a:rPr>
              <a:t> </a:t>
            </a:r>
            <a:r>
              <a:rPr lang="en-US" sz="2000" dirty="0" err="1">
                <a:highlight>
                  <a:srgbClr val="FFFFFF"/>
                </a:highlight>
              </a:rPr>
              <a:t>tipos</a:t>
            </a:r>
            <a:r>
              <a:rPr lang="en-US" sz="2000" dirty="0">
                <a:highlight>
                  <a:srgbClr val="FFFFFF"/>
                </a:highlight>
              </a:rPr>
              <a:t> de </a:t>
            </a:r>
            <a:r>
              <a:rPr lang="en-US" sz="2000" dirty="0" err="1">
                <a:highlight>
                  <a:srgbClr val="FFFFFF"/>
                </a:highlight>
              </a:rPr>
              <a:t>soportes</a:t>
            </a:r>
            <a:r>
              <a:rPr lang="en-US" sz="2000" dirty="0">
                <a:highlight>
                  <a:srgbClr val="FFFFFF"/>
                </a:highlight>
              </a:rPr>
              <a:t> para </a:t>
            </a:r>
            <a:r>
              <a:rPr lang="en-US" sz="2000" dirty="0" err="1">
                <a:highlight>
                  <a:srgbClr val="FFFFFF"/>
                </a:highlight>
              </a:rPr>
              <a:t>evitar</a:t>
            </a:r>
            <a:r>
              <a:rPr lang="en-US" sz="2000" dirty="0">
                <a:highlight>
                  <a:srgbClr val="FFFFFF"/>
                </a:highlight>
              </a:rPr>
              <a:t> </a:t>
            </a:r>
            <a:r>
              <a:rPr lang="en-US" sz="2000" dirty="0" err="1">
                <a:highlight>
                  <a:srgbClr val="FFFFFF"/>
                </a:highlight>
              </a:rPr>
              <a:t>derrumbes</a:t>
            </a:r>
            <a:r>
              <a:rPr lang="en-US" sz="2000" dirty="0">
                <a:highlight>
                  <a:srgbClr val="FFFFFF"/>
                </a:highlight>
              </a:rPr>
              <a:t> del </a:t>
            </a:r>
            <a:r>
              <a:rPr lang="en-US" sz="2000" dirty="0" err="1">
                <a:highlight>
                  <a:srgbClr val="FFFFFF"/>
                </a:highlight>
              </a:rPr>
              <a:t>suelo</a:t>
            </a:r>
            <a:r>
              <a:rPr lang="en-US" sz="2000" dirty="0">
                <a:highlight>
                  <a:srgbClr val="FFFFFF"/>
                </a:highlight>
              </a:rPr>
              <a:t> y </a:t>
            </a:r>
            <a:r>
              <a:rPr lang="en-US" sz="2000" dirty="0" err="1">
                <a:highlight>
                  <a:srgbClr val="FFFFFF"/>
                </a:highlight>
              </a:rPr>
              <a:t>debe</a:t>
            </a:r>
            <a:r>
              <a:rPr lang="en-US" sz="2000" dirty="0">
                <a:highlight>
                  <a:srgbClr val="FFFFFF"/>
                </a:highlight>
              </a:rPr>
              <a:t> </a:t>
            </a:r>
            <a:r>
              <a:rPr lang="en-US" sz="2000" dirty="0" err="1">
                <a:highlight>
                  <a:srgbClr val="FFFFFF"/>
                </a:highlight>
              </a:rPr>
              <a:t>permanecer</a:t>
            </a:r>
            <a:r>
              <a:rPr lang="en-US" sz="2000" dirty="0">
                <a:highlight>
                  <a:srgbClr val="FFFFFF"/>
                </a:highlight>
              </a:rPr>
              <a:t> </a:t>
            </a:r>
            <a:r>
              <a:rPr lang="en-US" sz="2000" b="1" u="sng" dirty="0">
                <a:highlight>
                  <a:srgbClr val="FFFFFF"/>
                </a:highlight>
              </a:rPr>
              <a:t>a 2 pies </a:t>
            </a:r>
            <a:r>
              <a:rPr lang="en-US" sz="2000" b="1" u="sng" dirty="0" err="1">
                <a:highlight>
                  <a:srgbClr val="FFFFFF"/>
                </a:highlight>
              </a:rPr>
              <a:t>por</a:t>
            </a:r>
            <a:r>
              <a:rPr lang="en-US" sz="2000" b="1" u="sng" dirty="0">
                <a:highlight>
                  <a:srgbClr val="FFFFFF"/>
                </a:highlight>
              </a:rPr>
              <a:t> </a:t>
            </a:r>
            <a:r>
              <a:rPr lang="en-US" sz="2000" b="1" u="sng" dirty="0" err="1">
                <a:highlight>
                  <a:srgbClr val="FFFFFF"/>
                </a:highlight>
              </a:rPr>
              <a:t>encima</a:t>
            </a:r>
            <a:r>
              <a:rPr lang="en-US" sz="2000" b="1" u="sng" dirty="0">
                <a:highlight>
                  <a:srgbClr val="FFFFFF"/>
                </a:highlight>
              </a:rPr>
              <a:t> de la </a:t>
            </a:r>
            <a:r>
              <a:rPr lang="en-US" sz="2000" b="1" u="sng" dirty="0" err="1">
                <a:highlight>
                  <a:srgbClr val="FFFFFF"/>
                </a:highlight>
              </a:rPr>
              <a:t>parte</a:t>
            </a:r>
            <a:r>
              <a:rPr lang="en-US" sz="2000" b="1" u="sng" dirty="0">
                <a:highlight>
                  <a:srgbClr val="FFFFFF"/>
                </a:highlight>
              </a:rPr>
              <a:t> superior de la zanja</a:t>
            </a:r>
          </a:p>
        </p:txBody>
      </p:sp>
    </p:spTree>
    <p:extLst>
      <p:ext uri="{BB962C8B-B14F-4D97-AF65-F5344CB8AC3E}">
        <p14:creationId xmlns:p14="http://schemas.microsoft.com/office/powerpoint/2010/main" val="6363429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D073DA0-C1B9-D481-7198-1A3B0AACEE5B}"/>
              </a:ext>
            </a:extLst>
          </p:cNvPr>
          <p:cNvPicPr>
            <a:picLocks noChangeAspect="1"/>
          </p:cNvPicPr>
          <p:nvPr/>
        </p:nvPicPr>
        <p:blipFill>
          <a:blip r:embed="rId2"/>
          <a:stretch>
            <a:fillRect/>
          </a:stretch>
        </p:blipFill>
        <p:spPr>
          <a:xfrm>
            <a:off x="6373091" y="211900"/>
            <a:ext cx="3884350" cy="5843070"/>
          </a:xfrm>
          <a:prstGeom prst="rect">
            <a:avLst/>
          </a:prstGeom>
        </p:spPr>
      </p:pic>
      <p:sp>
        <p:nvSpPr>
          <p:cNvPr id="5" name="TextBox 4">
            <a:extLst>
              <a:ext uri="{FF2B5EF4-FFF2-40B4-BE49-F238E27FC236}">
                <a16:creationId xmlns:a16="http://schemas.microsoft.com/office/drawing/2014/main" id="{5A372141-586B-6D02-0AB1-358365D7A3F1}"/>
              </a:ext>
            </a:extLst>
          </p:cNvPr>
          <p:cNvSpPr txBox="1"/>
          <p:nvPr/>
        </p:nvSpPr>
        <p:spPr>
          <a:xfrm>
            <a:off x="837056" y="2413337"/>
            <a:ext cx="4706494" cy="2031325"/>
          </a:xfrm>
          <a:prstGeom prst="rect">
            <a:avLst/>
          </a:prstGeom>
          <a:noFill/>
        </p:spPr>
        <p:txBody>
          <a:bodyPr wrap="square">
            <a:spAutoFit/>
          </a:bodyPr>
          <a:lstStyle/>
          <a:p>
            <a:pPr fontAlgn="base"/>
            <a:r>
              <a:rPr lang="en-US" sz="2800" b="1" dirty="0" err="1">
                <a:highlight>
                  <a:srgbClr val="FFFFFF"/>
                </a:highlight>
              </a:rPr>
              <a:t>Apuntalamiento</a:t>
            </a:r>
            <a:r>
              <a:rPr lang="en-US" b="1" dirty="0">
                <a:highlight>
                  <a:srgbClr val="FFFFFF"/>
                </a:highlight>
              </a:rPr>
              <a:t> </a:t>
            </a:r>
            <a:r>
              <a:rPr lang="en-US" dirty="0">
                <a:highlight>
                  <a:srgbClr val="FFFFFF"/>
                </a:highlight>
              </a:rPr>
              <a:t>​</a:t>
            </a:r>
          </a:p>
          <a:p>
            <a:pPr fontAlgn="base"/>
            <a:r>
              <a:rPr lang="en-US" dirty="0">
                <a:highlight>
                  <a:srgbClr val="FFFFFF"/>
                </a:highlight>
              </a:rPr>
              <a:t>​</a:t>
            </a:r>
          </a:p>
          <a:p>
            <a:pPr fontAlgn="base"/>
            <a:r>
              <a:rPr lang="en-US" sz="2000" dirty="0" err="1">
                <a:highlight>
                  <a:srgbClr val="FFFFFF"/>
                </a:highlight>
              </a:rPr>
              <a:t>Requiere</a:t>
            </a:r>
            <a:r>
              <a:rPr lang="en-US" sz="2000" dirty="0">
                <a:highlight>
                  <a:srgbClr val="FFFFFF"/>
                </a:highlight>
              </a:rPr>
              <a:t> la </a:t>
            </a:r>
            <a:r>
              <a:rPr lang="en-US" sz="2000" dirty="0" err="1">
                <a:highlight>
                  <a:srgbClr val="FFFFFF"/>
                </a:highlight>
              </a:rPr>
              <a:t>instalación</a:t>
            </a:r>
            <a:r>
              <a:rPr lang="en-US" sz="2000" dirty="0">
                <a:highlight>
                  <a:srgbClr val="FFFFFF"/>
                </a:highlight>
              </a:rPr>
              <a:t> de </a:t>
            </a:r>
            <a:r>
              <a:rPr lang="en-US" sz="2000" dirty="0" err="1">
                <a:highlight>
                  <a:srgbClr val="FFFFFF"/>
                </a:highlight>
              </a:rPr>
              <a:t>soportes</a:t>
            </a:r>
            <a:r>
              <a:rPr lang="en-US" sz="2000" dirty="0">
                <a:highlight>
                  <a:srgbClr val="FFFFFF"/>
                </a:highlight>
              </a:rPr>
              <a:t> </a:t>
            </a:r>
            <a:r>
              <a:rPr lang="en-US" sz="2000" dirty="0" err="1">
                <a:highlight>
                  <a:srgbClr val="FFFFFF"/>
                </a:highlight>
              </a:rPr>
              <a:t>hidráulicos</a:t>
            </a:r>
            <a:r>
              <a:rPr lang="en-US" sz="2000" dirty="0">
                <a:highlight>
                  <a:srgbClr val="FFFFFF"/>
                </a:highlight>
              </a:rPr>
              <a:t> de </a:t>
            </a:r>
            <a:r>
              <a:rPr lang="en-US" sz="2000" dirty="0" err="1">
                <a:highlight>
                  <a:srgbClr val="FFFFFF"/>
                </a:highlight>
              </a:rPr>
              <a:t>aluminio</a:t>
            </a:r>
            <a:r>
              <a:rPr lang="en-US" sz="2000" dirty="0">
                <a:highlight>
                  <a:srgbClr val="FFFFFF"/>
                </a:highlight>
              </a:rPr>
              <a:t> u </a:t>
            </a:r>
            <a:r>
              <a:rPr lang="en-US" sz="2000" dirty="0" err="1">
                <a:highlight>
                  <a:srgbClr val="FFFFFF"/>
                </a:highlight>
              </a:rPr>
              <a:t>otros</a:t>
            </a:r>
            <a:r>
              <a:rPr lang="en-US" sz="2000" dirty="0">
                <a:highlight>
                  <a:srgbClr val="FFFFFF"/>
                </a:highlight>
              </a:rPr>
              <a:t> </a:t>
            </a:r>
            <a:r>
              <a:rPr lang="en-US" sz="2000" dirty="0" err="1">
                <a:highlight>
                  <a:srgbClr val="FFFFFF"/>
                </a:highlight>
              </a:rPr>
              <a:t>tipos</a:t>
            </a:r>
            <a:r>
              <a:rPr lang="en-US" sz="2000" dirty="0">
                <a:highlight>
                  <a:srgbClr val="FFFFFF"/>
                </a:highlight>
              </a:rPr>
              <a:t> de </a:t>
            </a:r>
            <a:r>
              <a:rPr lang="en-US" sz="2000" dirty="0" err="1">
                <a:highlight>
                  <a:srgbClr val="FFFFFF"/>
                </a:highlight>
              </a:rPr>
              <a:t>soportes</a:t>
            </a:r>
            <a:r>
              <a:rPr lang="en-US" sz="2000" dirty="0">
                <a:highlight>
                  <a:srgbClr val="FFFFFF"/>
                </a:highlight>
              </a:rPr>
              <a:t> para </a:t>
            </a:r>
            <a:r>
              <a:rPr lang="en-US" sz="2000" dirty="0" err="1">
                <a:highlight>
                  <a:srgbClr val="FFFFFF"/>
                </a:highlight>
              </a:rPr>
              <a:t>evitar</a:t>
            </a:r>
            <a:r>
              <a:rPr lang="en-US" sz="2000" dirty="0">
                <a:highlight>
                  <a:srgbClr val="FFFFFF"/>
                </a:highlight>
              </a:rPr>
              <a:t> </a:t>
            </a:r>
            <a:r>
              <a:rPr lang="en-US" sz="2000" dirty="0" err="1">
                <a:highlight>
                  <a:srgbClr val="FFFFFF"/>
                </a:highlight>
              </a:rPr>
              <a:t>el</a:t>
            </a:r>
            <a:r>
              <a:rPr lang="en-US" sz="2000" dirty="0">
                <a:highlight>
                  <a:srgbClr val="FFFFFF"/>
                </a:highlight>
              </a:rPr>
              <a:t> </a:t>
            </a:r>
            <a:r>
              <a:rPr lang="en-US" sz="2000" dirty="0" err="1">
                <a:highlight>
                  <a:srgbClr val="FFFFFF"/>
                </a:highlight>
              </a:rPr>
              <a:t>movimiento</a:t>
            </a:r>
            <a:r>
              <a:rPr lang="en-US" sz="2000" dirty="0">
                <a:highlight>
                  <a:srgbClr val="FFFFFF"/>
                </a:highlight>
              </a:rPr>
              <a:t> del </a:t>
            </a:r>
            <a:r>
              <a:rPr lang="en-US" sz="2000" dirty="0" err="1">
                <a:highlight>
                  <a:srgbClr val="FFFFFF"/>
                </a:highlight>
              </a:rPr>
              <a:t>suelo</a:t>
            </a:r>
            <a:r>
              <a:rPr lang="en-US" sz="2000" dirty="0">
                <a:highlight>
                  <a:srgbClr val="FFFFFF"/>
                </a:highlight>
              </a:rPr>
              <a:t> y </a:t>
            </a:r>
            <a:r>
              <a:rPr lang="en-US" sz="2000" dirty="0" err="1">
                <a:highlight>
                  <a:srgbClr val="FFFFFF"/>
                </a:highlight>
              </a:rPr>
              <a:t>los</a:t>
            </a:r>
            <a:r>
              <a:rPr lang="en-US" sz="2000" dirty="0">
                <a:highlight>
                  <a:srgbClr val="FFFFFF"/>
                </a:highlight>
              </a:rPr>
              <a:t> </a:t>
            </a:r>
            <a:r>
              <a:rPr lang="en-US" sz="2000" dirty="0" err="1">
                <a:highlight>
                  <a:srgbClr val="FFFFFF"/>
                </a:highlight>
              </a:rPr>
              <a:t>derrumbes</a:t>
            </a:r>
            <a:r>
              <a:rPr lang="en-US" sz="2000" dirty="0">
                <a:highlight>
                  <a:srgbClr val="FFFFFF"/>
                </a:highlight>
              </a:rPr>
              <a:t>.</a:t>
            </a:r>
          </a:p>
        </p:txBody>
      </p:sp>
    </p:spTree>
    <p:extLst>
      <p:ext uri="{BB962C8B-B14F-4D97-AF65-F5344CB8AC3E}">
        <p14:creationId xmlns:p14="http://schemas.microsoft.com/office/powerpoint/2010/main" val="386782410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1F3CE28-2189-9137-F7DC-844CC3602EE6}"/>
              </a:ext>
            </a:extLst>
          </p:cNvPr>
          <p:cNvSpPr txBox="1"/>
          <p:nvPr/>
        </p:nvSpPr>
        <p:spPr>
          <a:xfrm>
            <a:off x="2760342" y="333102"/>
            <a:ext cx="6671310" cy="400110"/>
          </a:xfrm>
          <a:prstGeom prst="rect">
            <a:avLst/>
          </a:prstGeom>
          <a:noFill/>
        </p:spPr>
        <p:txBody>
          <a:bodyPr wrap="square">
            <a:spAutoFit/>
          </a:bodyPr>
          <a:lstStyle/>
          <a:p>
            <a:pPr fontAlgn="base"/>
            <a:r>
              <a:rPr lang="en-US" sz="2000" b="1" dirty="0" err="1">
                <a:highlight>
                  <a:srgbClr val="FFFFFF"/>
                </a:highlight>
              </a:rPr>
              <a:t>Practicas</a:t>
            </a:r>
            <a:r>
              <a:rPr lang="en-US" sz="2000" b="1" dirty="0">
                <a:highlight>
                  <a:srgbClr val="FFFFFF"/>
                </a:highlight>
              </a:rPr>
              <a:t> de </a:t>
            </a:r>
            <a:r>
              <a:rPr lang="en-US" sz="2000" b="1" dirty="0" err="1">
                <a:highlight>
                  <a:srgbClr val="FFFFFF"/>
                </a:highlight>
              </a:rPr>
              <a:t>trabajo</a:t>
            </a:r>
            <a:r>
              <a:rPr lang="en-US" sz="2000" b="1" dirty="0">
                <a:highlight>
                  <a:srgbClr val="FFFFFF"/>
                </a:highlight>
              </a:rPr>
              <a:t> </a:t>
            </a:r>
            <a:r>
              <a:rPr lang="en-US" sz="2000" b="1" dirty="0" err="1">
                <a:highlight>
                  <a:srgbClr val="FFFFFF"/>
                </a:highlight>
              </a:rPr>
              <a:t>seguras</a:t>
            </a:r>
            <a:r>
              <a:rPr lang="en-US" sz="2000" b="1" dirty="0">
                <a:highlight>
                  <a:srgbClr val="FFFFFF"/>
                </a:highlight>
              </a:rPr>
              <a:t> para la </a:t>
            </a:r>
            <a:r>
              <a:rPr lang="en-US" sz="2000" b="1" dirty="0" err="1">
                <a:highlight>
                  <a:srgbClr val="FFFFFF"/>
                </a:highlight>
              </a:rPr>
              <a:t>Seguridad</a:t>
            </a:r>
            <a:r>
              <a:rPr lang="en-US" sz="2000" b="1" dirty="0">
                <a:highlight>
                  <a:srgbClr val="FFFFFF"/>
                </a:highlight>
              </a:rPr>
              <a:t> </a:t>
            </a:r>
            <a:r>
              <a:rPr lang="en-US" sz="2000" b="1" dirty="0" err="1">
                <a:highlight>
                  <a:srgbClr val="FFFFFF"/>
                </a:highlight>
              </a:rPr>
              <a:t>en</a:t>
            </a:r>
            <a:r>
              <a:rPr lang="en-US" sz="2000" b="1" dirty="0">
                <a:highlight>
                  <a:srgbClr val="FFFFFF"/>
                </a:highlight>
              </a:rPr>
              <a:t> Zanjas</a:t>
            </a:r>
            <a:endParaRPr lang="en-US" sz="2000" b="1" i="0" dirty="0">
              <a:solidFill>
                <a:srgbClr val="21293A"/>
              </a:solidFill>
              <a:effectLst/>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
        <p:nvSpPr>
          <p:cNvPr id="5" name="TextBox 4">
            <a:extLst>
              <a:ext uri="{FF2B5EF4-FFF2-40B4-BE49-F238E27FC236}">
                <a16:creationId xmlns:a16="http://schemas.microsoft.com/office/drawing/2014/main" id="{15579946-7E7F-856C-662B-B0B024D8AEF1}"/>
              </a:ext>
            </a:extLst>
          </p:cNvPr>
          <p:cNvSpPr txBox="1"/>
          <p:nvPr/>
        </p:nvSpPr>
        <p:spPr>
          <a:xfrm>
            <a:off x="609598" y="1053209"/>
            <a:ext cx="10972800" cy="584775"/>
          </a:xfrm>
          <a:prstGeom prst="rect">
            <a:avLst/>
          </a:prstGeom>
          <a:noFill/>
        </p:spPr>
        <p:txBody>
          <a:bodyPr wrap="square">
            <a:spAutoFit/>
          </a:bodyPr>
          <a:lstStyle/>
          <a:p>
            <a:r>
              <a:rPr lang="en-US" sz="1600" dirty="0">
                <a:highlight>
                  <a:srgbClr val="FFFFFF"/>
                </a:highlight>
              </a:rPr>
              <a:t>Las </a:t>
            </a:r>
            <a:r>
              <a:rPr lang="en-US" sz="1600" dirty="0" err="1">
                <a:highlight>
                  <a:srgbClr val="FFFFFF"/>
                </a:highlight>
              </a:rPr>
              <a:t>mejores</a:t>
            </a:r>
            <a:r>
              <a:rPr lang="en-US" sz="1600" dirty="0">
                <a:highlight>
                  <a:srgbClr val="FFFFFF"/>
                </a:highlight>
              </a:rPr>
              <a:t> </a:t>
            </a:r>
            <a:r>
              <a:rPr lang="en-US" sz="1600" dirty="0" err="1">
                <a:highlight>
                  <a:srgbClr val="FFFFFF"/>
                </a:highlight>
              </a:rPr>
              <a:t>prácticas</a:t>
            </a:r>
            <a:r>
              <a:rPr lang="en-US" sz="1600" dirty="0">
                <a:highlight>
                  <a:srgbClr val="FFFFFF"/>
                </a:highlight>
              </a:rPr>
              <a:t> </a:t>
            </a:r>
            <a:r>
              <a:rPr lang="en-US" sz="1600" dirty="0" err="1">
                <a:highlight>
                  <a:srgbClr val="FFFFFF"/>
                </a:highlight>
              </a:rPr>
              <a:t>que</a:t>
            </a:r>
            <a:r>
              <a:rPr lang="en-US" sz="1600" dirty="0">
                <a:highlight>
                  <a:srgbClr val="FFFFFF"/>
                </a:highlight>
              </a:rPr>
              <a:t> se </a:t>
            </a:r>
            <a:r>
              <a:rPr lang="en-US" sz="1600" dirty="0" err="1">
                <a:highlight>
                  <a:srgbClr val="FFFFFF"/>
                </a:highlight>
              </a:rPr>
              <a:t>describen</a:t>
            </a:r>
            <a:r>
              <a:rPr lang="en-US" sz="1600" dirty="0">
                <a:highlight>
                  <a:srgbClr val="FFFFFF"/>
                </a:highlight>
              </a:rPr>
              <a:t> a </a:t>
            </a:r>
            <a:r>
              <a:rPr lang="en-US" sz="1600" dirty="0" err="1">
                <a:highlight>
                  <a:srgbClr val="FFFFFF"/>
                </a:highlight>
              </a:rPr>
              <a:t>continuación</a:t>
            </a:r>
            <a:r>
              <a:rPr lang="en-US" sz="1600" dirty="0">
                <a:highlight>
                  <a:srgbClr val="FFFFFF"/>
                </a:highlight>
              </a:rPr>
              <a:t> son </a:t>
            </a:r>
            <a:r>
              <a:rPr lang="en-US" sz="1600" dirty="0" err="1">
                <a:highlight>
                  <a:srgbClr val="FFFFFF"/>
                </a:highlight>
              </a:rPr>
              <a:t>elementos</a:t>
            </a:r>
            <a:r>
              <a:rPr lang="en-US" sz="1600" dirty="0">
                <a:highlight>
                  <a:srgbClr val="FFFFFF"/>
                </a:highlight>
              </a:rPr>
              <a:t> </a:t>
            </a:r>
            <a:r>
              <a:rPr lang="en-US" sz="1600" dirty="0" err="1">
                <a:highlight>
                  <a:srgbClr val="FFFFFF"/>
                </a:highlight>
              </a:rPr>
              <a:t>críticos</a:t>
            </a:r>
            <a:r>
              <a:rPr lang="en-US" sz="1600" dirty="0">
                <a:highlight>
                  <a:srgbClr val="FFFFFF"/>
                </a:highlight>
              </a:rPr>
              <a:t> para </a:t>
            </a:r>
            <a:r>
              <a:rPr lang="en-US" sz="1600" dirty="0" err="1">
                <a:highlight>
                  <a:srgbClr val="FFFFFF"/>
                </a:highlight>
              </a:rPr>
              <a:t>mantenerlo</a:t>
            </a:r>
            <a:r>
              <a:rPr lang="en-US" sz="1600" dirty="0">
                <a:highlight>
                  <a:srgbClr val="FFFFFF"/>
                </a:highlight>
              </a:rPr>
              <a:t> </a:t>
            </a:r>
            <a:r>
              <a:rPr lang="en-US" sz="1600" dirty="0" err="1">
                <a:highlight>
                  <a:srgbClr val="FFFFFF"/>
                </a:highlight>
              </a:rPr>
              <a:t>seguro</a:t>
            </a:r>
            <a:r>
              <a:rPr lang="en-US" sz="1600" dirty="0">
                <a:highlight>
                  <a:srgbClr val="FFFFFF"/>
                </a:highlight>
              </a:rPr>
              <a:t> </a:t>
            </a:r>
            <a:r>
              <a:rPr lang="en-US" sz="1600" dirty="0" err="1">
                <a:highlight>
                  <a:srgbClr val="FFFFFF"/>
                </a:highlight>
              </a:rPr>
              <a:t>cuando</a:t>
            </a:r>
            <a:r>
              <a:rPr lang="en-US" sz="1600" dirty="0">
                <a:highlight>
                  <a:srgbClr val="FFFFFF"/>
                </a:highlight>
              </a:rPr>
              <a:t> </a:t>
            </a:r>
            <a:r>
              <a:rPr lang="en-US" sz="1600" dirty="0" err="1">
                <a:highlight>
                  <a:srgbClr val="FFFFFF"/>
                </a:highlight>
              </a:rPr>
              <a:t>trabaja</a:t>
            </a:r>
            <a:r>
              <a:rPr lang="en-US" sz="1600" dirty="0">
                <a:highlight>
                  <a:srgbClr val="FFFFFF"/>
                </a:highlight>
              </a:rPr>
              <a:t> </a:t>
            </a:r>
            <a:r>
              <a:rPr lang="en-US" sz="1600" dirty="0" err="1">
                <a:highlight>
                  <a:srgbClr val="FFFFFF"/>
                </a:highlight>
              </a:rPr>
              <a:t>en</a:t>
            </a:r>
            <a:r>
              <a:rPr lang="en-US" sz="1600" dirty="0">
                <a:highlight>
                  <a:srgbClr val="FFFFFF"/>
                </a:highlight>
              </a:rPr>
              <a:t> </a:t>
            </a:r>
            <a:r>
              <a:rPr lang="en-US" sz="1600" dirty="0" err="1">
                <a:highlight>
                  <a:srgbClr val="FFFFFF"/>
                </a:highlight>
              </a:rPr>
              <a:t>una</a:t>
            </a:r>
            <a:r>
              <a:rPr lang="en-US" sz="1600" dirty="0">
                <a:highlight>
                  <a:srgbClr val="FFFFFF"/>
                </a:highlight>
              </a:rPr>
              <a:t> zanja o </a:t>
            </a:r>
            <a:r>
              <a:rPr lang="en-US" sz="1600" dirty="0" err="1">
                <a:highlight>
                  <a:srgbClr val="FFFFFF"/>
                </a:highlight>
              </a:rPr>
              <a:t>alrededor</a:t>
            </a:r>
            <a:r>
              <a:rPr lang="en-US" sz="1600" dirty="0">
                <a:highlight>
                  <a:srgbClr val="FFFFFF"/>
                </a:highlight>
              </a:rPr>
              <a:t> de </a:t>
            </a:r>
            <a:r>
              <a:rPr lang="en-US" sz="1600" dirty="0" err="1">
                <a:highlight>
                  <a:srgbClr val="FFFFFF"/>
                </a:highlight>
              </a:rPr>
              <a:t>una</a:t>
            </a:r>
            <a:r>
              <a:rPr lang="en-US" sz="1600" dirty="0">
                <a:highlight>
                  <a:srgbClr val="FFFFFF"/>
                </a:highlight>
              </a:rPr>
              <a:t> </a:t>
            </a:r>
            <a:r>
              <a:rPr lang="en-US" sz="1600" dirty="0" err="1">
                <a:highlight>
                  <a:srgbClr val="FFFFFF"/>
                </a:highlight>
              </a:rPr>
              <a:t>excavación</a:t>
            </a:r>
            <a:r>
              <a:rPr lang="en-US" sz="1600" b="1" i="0" dirty="0">
                <a:effectLst/>
                <a:highlight>
                  <a:srgbClr val="FFFFFF"/>
                </a:highlight>
                <a:latin typeface="Calibri" panose="020F0502020204030204" pitchFamily="34" charset="0"/>
                <a:ea typeface="Calibri" panose="020F0502020204030204" pitchFamily="34" charset="0"/>
                <a:cs typeface="Calibri" panose="020F0502020204030204" pitchFamily="34" charset="0"/>
              </a:rPr>
              <a:t>.</a:t>
            </a:r>
            <a:endParaRPr lang="en-US" sz="1600" b="1" dirty="0">
              <a:latin typeface="Calibri" panose="020F0502020204030204" pitchFamily="34" charset="0"/>
              <a:ea typeface="Calibri" panose="020F0502020204030204" pitchFamily="34" charset="0"/>
              <a:cs typeface="Calibri" panose="020F0502020204030204" pitchFamily="34" charset="0"/>
            </a:endParaRPr>
          </a:p>
        </p:txBody>
      </p:sp>
      <p:sp>
        <p:nvSpPr>
          <p:cNvPr id="7" name="TextBox 6">
            <a:extLst>
              <a:ext uri="{FF2B5EF4-FFF2-40B4-BE49-F238E27FC236}">
                <a16:creationId xmlns:a16="http://schemas.microsoft.com/office/drawing/2014/main" id="{795DB7A2-BFFB-208C-01A0-321D1C3B4890}"/>
              </a:ext>
            </a:extLst>
          </p:cNvPr>
          <p:cNvSpPr txBox="1"/>
          <p:nvPr/>
        </p:nvSpPr>
        <p:spPr>
          <a:xfrm>
            <a:off x="797066" y="1710332"/>
            <a:ext cx="10597863" cy="4524315"/>
          </a:xfrm>
          <a:prstGeom prst="rect">
            <a:avLst/>
          </a:prstGeom>
          <a:noFill/>
        </p:spPr>
        <p:txBody>
          <a:bodyPr wrap="square">
            <a:spAutoFit/>
          </a:bodyPr>
          <a:lstStyle/>
          <a:p>
            <a:pPr fontAlgn="base"/>
            <a:r>
              <a:rPr lang="en-US" sz="1600" dirty="0" err="1">
                <a:highlight>
                  <a:srgbClr val="FFFFFF"/>
                </a:highlight>
              </a:rPr>
              <a:t>Planifique</a:t>
            </a:r>
            <a:r>
              <a:rPr lang="en-US" sz="1600" dirty="0">
                <a:highlight>
                  <a:srgbClr val="FFFFFF"/>
                </a:highlight>
              </a:rPr>
              <a:t> </a:t>
            </a:r>
            <a:r>
              <a:rPr lang="en-US" sz="1600" dirty="0" err="1">
                <a:highlight>
                  <a:srgbClr val="FFFFFF"/>
                </a:highlight>
              </a:rPr>
              <a:t>el</a:t>
            </a:r>
            <a:r>
              <a:rPr lang="en-US" sz="1600" dirty="0">
                <a:highlight>
                  <a:srgbClr val="FFFFFF"/>
                </a:highlight>
              </a:rPr>
              <a:t> </a:t>
            </a:r>
            <a:r>
              <a:rPr lang="en-US" sz="1600" dirty="0" err="1">
                <a:highlight>
                  <a:srgbClr val="FFFFFF"/>
                </a:highlight>
              </a:rPr>
              <a:t>trabajo</a:t>
            </a:r>
            <a:r>
              <a:rPr lang="en-US" sz="1600" dirty="0">
                <a:highlight>
                  <a:srgbClr val="FFFFFF"/>
                </a:highlight>
              </a:rPr>
              <a:t> antes de </a:t>
            </a:r>
            <a:r>
              <a:rPr lang="en-US" sz="1600" dirty="0" err="1">
                <a:highlight>
                  <a:srgbClr val="FFFFFF"/>
                </a:highlight>
              </a:rPr>
              <a:t>comenzar</a:t>
            </a:r>
            <a:r>
              <a:rPr lang="en-US" sz="1600" dirty="0">
                <a:highlight>
                  <a:srgbClr val="FFFFFF"/>
                </a:highlight>
              </a:rPr>
              <a:t> </a:t>
            </a:r>
            <a:r>
              <a:rPr lang="en-US" sz="1600" dirty="0" err="1">
                <a:highlight>
                  <a:srgbClr val="FFFFFF"/>
                </a:highlight>
              </a:rPr>
              <a:t>estableciendo</a:t>
            </a:r>
            <a:r>
              <a:rPr lang="en-US" sz="1600" dirty="0">
                <a:highlight>
                  <a:srgbClr val="FFFFFF"/>
                </a:highlight>
              </a:rPr>
              <a:t> </a:t>
            </a:r>
            <a:r>
              <a:rPr lang="en-US" sz="1600" dirty="0" err="1">
                <a:highlight>
                  <a:srgbClr val="FFFFFF"/>
                </a:highlight>
              </a:rPr>
              <a:t>lugares</a:t>
            </a:r>
            <a:r>
              <a:rPr lang="en-US" sz="1600" dirty="0">
                <a:highlight>
                  <a:srgbClr val="FFFFFF"/>
                </a:highlight>
              </a:rPr>
              <a:t> </a:t>
            </a:r>
            <a:r>
              <a:rPr lang="en-US" sz="1600" dirty="0" err="1">
                <a:highlight>
                  <a:srgbClr val="FFFFFF"/>
                </a:highlight>
              </a:rPr>
              <a:t>seguros</a:t>
            </a:r>
            <a:r>
              <a:rPr lang="en-US" sz="1600" dirty="0">
                <a:highlight>
                  <a:srgbClr val="FFFFFF"/>
                </a:highlight>
              </a:rPr>
              <a:t> </a:t>
            </a:r>
            <a:r>
              <a:rPr lang="en-US" sz="1600" dirty="0" err="1">
                <a:highlight>
                  <a:srgbClr val="FFFFFF"/>
                </a:highlight>
              </a:rPr>
              <a:t>lejos</a:t>
            </a:r>
            <a:r>
              <a:rPr lang="en-US" sz="1600" dirty="0">
                <a:highlight>
                  <a:srgbClr val="FFFFFF"/>
                </a:highlight>
              </a:rPr>
              <a:t> de la zanja para las </a:t>
            </a:r>
            <a:r>
              <a:rPr lang="en-US" sz="1600" dirty="0" err="1">
                <a:highlight>
                  <a:srgbClr val="FFFFFF"/>
                </a:highlight>
              </a:rPr>
              <a:t>pilas</a:t>
            </a:r>
            <a:r>
              <a:rPr lang="en-US" sz="1600" dirty="0">
                <a:highlight>
                  <a:srgbClr val="FFFFFF"/>
                </a:highlight>
              </a:rPr>
              <a:t> de </a:t>
            </a:r>
            <a:r>
              <a:rPr lang="en-US" sz="1600" dirty="0" err="1">
                <a:highlight>
                  <a:srgbClr val="FFFFFF"/>
                </a:highlight>
              </a:rPr>
              <a:t>escombros</a:t>
            </a:r>
            <a:r>
              <a:rPr lang="en-US" sz="1600" dirty="0">
                <a:highlight>
                  <a:srgbClr val="FFFFFF"/>
                </a:highlight>
              </a:rPr>
              <a:t> y las </a:t>
            </a:r>
            <a:r>
              <a:rPr lang="en-US" sz="1600" dirty="0" err="1">
                <a:highlight>
                  <a:srgbClr val="FFFFFF"/>
                </a:highlight>
              </a:rPr>
              <a:t>rutas</a:t>
            </a:r>
            <a:r>
              <a:rPr lang="en-US" sz="1600" dirty="0">
                <a:highlight>
                  <a:srgbClr val="FFFFFF"/>
                </a:highlight>
              </a:rPr>
              <a:t> de </a:t>
            </a:r>
            <a:r>
              <a:rPr lang="en-US" sz="1600" dirty="0" err="1">
                <a:highlight>
                  <a:srgbClr val="FFFFFF"/>
                </a:highlight>
              </a:rPr>
              <a:t>equipo</a:t>
            </a:r>
            <a:r>
              <a:rPr lang="en-US" sz="1600" dirty="0">
                <a:highlight>
                  <a:srgbClr val="FFFFFF"/>
                </a:highlight>
              </a:rPr>
              <a:t> </a:t>
            </a:r>
            <a:r>
              <a:rPr lang="en-US" sz="1600" dirty="0" err="1">
                <a:highlight>
                  <a:srgbClr val="FFFFFF"/>
                </a:highlight>
              </a:rPr>
              <a:t>pesado</a:t>
            </a:r>
            <a:r>
              <a:rPr lang="en-US" sz="1600" dirty="0">
                <a:highlight>
                  <a:srgbClr val="FFFFFF"/>
                </a:highlight>
              </a:rPr>
              <a:t>, El </a:t>
            </a:r>
            <a:r>
              <a:rPr lang="en-US" sz="1600" dirty="0" err="1">
                <a:highlight>
                  <a:srgbClr val="FFFFFF"/>
                </a:highlight>
              </a:rPr>
              <a:t>equipo</a:t>
            </a:r>
            <a:r>
              <a:rPr lang="en-US" sz="1600" dirty="0">
                <a:highlight>
                  <a:srgbClr val="FFFFFF"/>
                </a:highlight>
              </a:rPr>
              <a:t> </a:t>
            </a:r>
            <a:r>
              <a:rPr lang="en-US" sz="1600" dirty="0" err="1">
                <a:highlight>
                  <a:srgbClr val="FFFFFF"/>
                </a:highlight>
              </a:rPr>
              <a:t>pesado</a:t>
            </a:r>
            <a:r>
              <a:rPr lang="en-US" sz="1600" dirty="0">
                <a:highlight>
                  <a:srgbClr val="FFFFFF"/>
                </a:highlight>
              </a:rPr>
              <a:t> </a:t>
            </a:r>
            <a:r>
              <a:rPr lang="en-US" sz="1600" dirty="0" err="1">
                <a:highlight>
                  <a:srgbClr val="FFFFFF"/>
                </a:highlight>
              </a:rPr>
              <a:t>puede</a:t>
            </a:r>
            <a:r>
              <a:rPr lang="en-US" sz="1600" dirty="0">
                <a:highlight>
                  <a:srgbClr val="FFFFFF"/>
                </a:highlight>
              </a:rPr>
              <a:t> </a:t>
            </a:r>
            <a:r>
              <a:rPr lang="en-US" sz="1600" dirty="0" err="1">
                <a:highlight>
                  <a:srgbClr val="FFFFFF"/>
                </a:highlight>
              </a:rPr>
              <a:t>causar</a:t>
            </a:r>
            <a:r>
              <a:rPr lang="en-US" sz="1600" dirty="0">
                <a:highlight>
                  <a:srgbClr val="FFFFFF"/>
                </a:highlight>
              </a:rPr>
              <a:t> </a:t>
            </a:r>
            <a:r>
              <a:rPr lang="en-US" sz="1600" dirty="0" err="1">
                <a:highlight>
                  <a:srgbClr val="FFFFFF"/>
                </a:highlight>
              </a:rPr>
              <a:t>problemas</a:t>
            </a:r>
            <a:r>
              <a:rPr lang="en-US" sz="1600" dirty="0">
                <a:highlight>
                  <a:srgbClr val="FFFFFF"/>
                </a:highlight>
              </a:rPr>
              <a:t> de </a:t>
            </a:r>
            <a:r>
              <a:rPr lang="en-US" sz="1600" dirty="0" err="1">
                <a:highlight>
                  <a:srgbClr val="FFFFFF"/>
                </a:highlight>
              </a:rPr>
              <a:t>estabilidad</a:t>
            </a:r>
            <a:r>
              <a:rPr lang="en-US" sz="1600" dirty="0">
                <a:highlight>
                  <a:srgbClr val="FFFFFF"/>
                </a:highlight>
              </a:rPr>
              <a:t> de la Zanja.​</a:t>
            </a:r>
          </a:p>
          <a:p>
            <a:pPr fontAlgn="base"/>
            <a:r>
              <a:rPr lang="en-US" sz="1600" dirty="0">
                <a:highlight>
                  <a:srgbClr val="FFFFFF"/>
                </a:highlight>
              </a:rPr>
              <a:t>​</a:t>
            </a:r>
          </a:p>
          <a:p>
            <a:pPr fontAlgn="base"/>
            <a:r>
              <a:rPr lang="en-US" sz="1600" dirty="0" err="1">
                <a:highlight>
                  <a:srgbClr val="FFFFFF"/>
                </a:highlight>
              </a:rPr>
              <a:t>Mantenga</a:t>
            </a:r>
            <a:r>
              <a:rPr lang="en-US" sz="1600" dirty="0">
                <a:highlight>
                  <a:srgbClr val="FFFFFF"/>
                </a:highlight>
              </a:rPr>
              <a:t> la tierra </a:t>
            </a:r>
            <a:r>
              <a:rPr lang="en-US" sz="1600" dirty="0" err="1">
                <a:highlight>
                  <a:srgbClr val="FFFFFF"/>
                </a:highlight>
              </a:rPr>
              <a:t>excavada</a:t>
            </a:r>
            <a:r>
              <a:rPr lang="en-US" sz="1600" dirty="0">
                <a:highlight>
                  <a:srgbClr val="FFFFFF"/>
                </a:highlight>
              </a:rPr>
              <a:t> (también </a:t>
            </a:r>
            <a:r>
              <a:rPr lang="en-US" sz="1600" dirty="0" err="1">
                <a:highlight>
                  <a:srgbClr val="FFFFFF"/>
                </a:highlight>
              </a:rPr>
              <a:t>conocida</a:t>
            </a:r>
            <a:r>
              <a:rPr lang="en-US" sz="1600" dirty="0">
                <a:highlight>
                  <a:srgbClr val="FFFFFF"/>
                </a:highlight>
              </a:rPr>
              <a:t> </a:t>
            </a:r>
            <a:r>
              <a:rPr lang="en-US" sz="1600" dirty="0" err="1">
                <a:highlight>
                  <a:srgbClr val="FFFFFF"/>
                </a:highlight>
              </a:rPr>
              <a:t>como</a:t>
            </a:r>
            <a:r>
              <a:rPr lang="en-US" sz="1600" dirty="0">
                <a:highlight>
                  <a:srgbClr val="FFFFFF"/>
                </a:highlight>
              </a:rPr>
              <a:t> </a:t>
            </a:r>
            <a:r>
              <a:rPr lang="en-US" sz="1600" dirty="0" err="1">
                <a:highlight>
                  <a:srgbClr val="FFFFFF"/>
                </a:highlight>
              </a:rPr>
              <a:t>escombros</a:t>
            </a:r>
            <a:r>
              <a:rPr lang="en-US" sz="1600" dirty="0">
                <a:highlight>
                  <a:srgbClr val="FFFFFF"/>
                </a:highlight>
              </a:rPr>
              <a:t>) y </a:t>
            </a:r>
            <a:r>
              <a:rPr lang="en-US" sz="1600" dirty="0" err="1">
                <a:highlight>
                  <a:srgbClr val="FFFFFF"/>
                </a:highlight>
              </a:rPr>
              <a:t>otros</a:t>
            </a:r>
            <a:r>
              <a:rPr lang="en-US" sz="1600" dirty="0">
                <a:highlight>
                  <a:srgbClr val="FFFFFF"/>
                </a:highlight>
              </a:rPr>
              <a:t> </a:t>
            </a:r>
            <a:r>
              <a:rPr lang="en-US" sz="1600" dirty="0" err="1">
                <a:highlight>
                  <a:srgbClr val="FFFFFF"/>
                </a:highlight>
              </a:rPr>
              <a:t>materiales</a:t>
            </a:r>
            <a:r>
              <a:rPr lang="en-US" sz="1600" dirty="0">
                <a:highlight>
                  <a:srgbClr val="FFFFFF"/>
                </a:highlight>
              </a:rPr>
              <a:t> al </a:t>
            </a:r>
            <a:r>
              <a:rPr lang="en-US" sz="1600" dirty="0" err="1">
                <a:highlight>
                  <a:srgbClr val="FFFFFF"/>
                </a:highlight>
              </a:rPr>
              <a:t>menos</a:t>
            </a:r>
            <a:r>
              <a:rPr lang="en-US" sz="1600" dirty="0">
                <a:highlight>
                  <a:srgbClr val="FFFFFF"/>
                </a:highlight>
              </a:rPr>
              <a:t> a 2 pies del </a:t>
            </a:r>
            <a:r>
              <a:rPr lang="en-US" sz="1600" dirty="0" err="1">
                <a:highlight>
                  <a:srgbClr val="FFFFFF"/>
                </a:highlight>
              </a:rPr>
              <a:t>borde</a:t>
            </a:r>
            <a:r>
              <a:rPr lang="en-US" sz="1600" dirty="0">
                <a:highlight>
                  <a:srgbClr val="FFFFFF"/>
                </a:highlight>
              </a:rPr>
              <a:t> de la Zanja.​</a:t>
            </a:r>
          </a:p>
          <a:p>
            <a:pPr fontAlgn="base"/>
            <a:r>
              <a:rPr lang="en-US" sz="1600" dirty="0">
                <a:highlight>
                  <a:srgbClr val="FFFFFF"/>
                </a:highlight>
              </a:rPr>
              <a:t>​</a:t>
            </a:r>
          </a:p>
          <a:p>
            <a:pPr fontAlgn="base"/>
            <a:r>
              <a:rPr lang="en-US" sz="1600" dirty="0">
                <a:highlight>
                  <a:srgbClr val="FFFFFF"/>
                </a:highlight>
              </a:rPr>
              <a:t>Sepa </a:t>
            </a:r>
            <a:r>
              <a:rPr lang="en-US" sz="1600" dirty="0" err="1">
                <a:highlight>
                  <a:srgbClr val="FFFFFF"/>
                </a:highlight>
              </a:rPr>
              <a:t>dónde</a:t>
            </a:r>
            <a:r>
              <a:rPr lang="en-US" sz="1600" dirty="0">
                <a:highlight>
                  <a:srgbClr val="FFFFFF"/>
                </a:highlight>
              </a:rPr>
              <a:t> se </a:t>
            </a:r>
            <a:r>
              <a:rPr lang="en-US" sz="1600" dirty="0" err="1">
                <a:highlight>
                  <a:srgbClr val="FFFFFF"/>
                </a:highlight>
              </a:rPr>
              <a:t>encuentran</a:t>
            </a:r>
            <a:r>
              <a:rPr lang="en-US" sz="1600" dirty="0">
                <a:highlight>
                  <a:srgbClr val="FFFFFF"/>
                </a:highlight>
              </a:rPr>
              <a:t> </a:t>
            </a:r>
            <a:r>
              <a:rPr lang="en-US" sz="1600" dirty="0" err="1">
                <a:highlight>
                  <a:srgbClr val="FFFFFF"/>
                </a:highlight>
              </a:rPr>
              <a:t>los</a:t>
            </a:r>
            <a:r>
              <a:rPr lang="en-US" sz="1600" dirty="0">
                <a:highlight>
                  <a:srgbClr val="FFFFFF"/>
                </a:highlight>
              </a:rPr>
              <a:t> </a:t>
            </a:r>
            <a:r>
              <a:rPr lang="en-US" sz="1600" dirty="0" err="1">
                <a:highlight>
                  <a:srgbClr val="FFFFFF"/>
                </a:highlight>
              </a:rPr>
              <a:t>servicios</a:t>
            </a:r>
            <a:r>
              <a:rPr lang="en-US" sz="1600" dirty="0">
                <a:highlight>
                  <a:srgbClr val="FFFFFF"/>
                </a:highlight>
              </a:rPr>
              <a:t> </a:t>
            </a:r>
            <a:r>
              <a:rPr lang="en-US" sz="1600" dirty="0" err="1">
                <a:highlight>
                  <a:srgbClr val="FFFFFF"/>
                </a:highlight>
              </a:rPr>
              <a:t>públicos</a:t>
            </a:r>
            <a:r>
              <a:rPr lang="en-US" sz="1600" dirty="0">
                <a:highlight>
                  <a:srgbClr val="FFFFFF"/>
                </a:highlight>
              </a:rPr>
              <a:t> </a:t>
            </a:r>
            <a:r>
              <a:rPr lang="en-US" sz="1600" dirty="0" err="1">
                <a:highlight>
                  <a:srgbClr val="FFFFFF"/>
                </a:highlight>
              </a:rPr>
              <a:t>subterráneos</a:t>
            </a:r>
            <a:r>
              <a:rPr lang="en-US" sz="1600" dirty="0">
                <a:highlight>
                  <a:srgbClr val="FFFFFF"/>
                </a:highlight>
              </a:rPr>
              <a:t> antes de </a:t>
            </a:r>
            <a:r>
              <a:rPr lang="en-US" sz="1600" dirty="0" err="1">
                <a:highlight>
                  <a:srgbClr val="FFFFFF"/>
                </a:highlight>
              </a:rPr>
              <a:t>excavar</a:t>
            </a:r>
            <a:r>
              <a:rPr lang="en-US" sz="1600" dirty="0">
                <a:highlight>
                  <a:srgbClr val="FFFFFF"/>
                </a:highlight>
              </a:rPr>
              <a:t>. </a:t>
            </a:r>
            <a:r>
              <a:rPr lang="en-US" sz="1600" dirty="0" err="1">
                <a:highlight>
                  <a:srgbClr val="FFFFFF"/>
                </a:highlight>
              </a:rPr>
              <a:t>Siempre</a:t>
            </a:r>
            <a:r>
              <a:rPr lang="en-US" sz="1600" dirty="0">
                <a:highlight>
                  <a:srgbClr val="FFFFFF"/>
                </a:highlight>
              </a:rPr>
              <a:t> </a:t>
            </a:r>
            <a:r>
              <a:rPr lang="en-US" sz="1600" dirty="0" err="1">
                <a:highlight>
                  <a:srgbClr val="FFFFFF"/>
                </a:highlight>
              </a:rPr>
              <a:t>llame</a:t>
            </a:r>
            <a:r>
              <a:rPr lang="en-US" sz="1600" dirty="0">
                <a:highlight>
                  <a:srgbClr val="FFFFFF"/>
                </a:highlight>
              </a:rPr>
              <a:t> al 811 para </a:t>
            </a:r>
            <a:r>
              <a:rPr lang="en-US" sz="1600" dirty="0" err="1">
                <a:highlight>
                  <a:srgbClr val="FFFFFF"/>
                </a:highlight>
              </a:rPr>
              <a:t>que</a:t>
            </a:r>
            <a:r>
              <a:rPr lang="en-US" sz="1600" dirty="0">
                <a:highlight>
                  <a:srgbClr val="FFFFFF"/>
                </a:highlight>
              </a:rPr>
              <a:t> se </a:t>
            </a:r>
            <a:r>
              <a:rPr lang="en-US" sz="1600" dirty="0" err="1">
                <a:highlight>
                  <a:srgbClr val="FFFFFF"/>
                </a:highlight>
              </a:rPr>
              <a:t>puedan</a:t>
            </a:r>
            <a:r>
              <a:rPr lang="en-US" sz="1600" dirty="0">
                <a:highlight>
                  <a:srgbClr val="FFFFFF"/>
                </a:highlight>
              </a:rPr>
              <a:t> </a:t>
            </a:r>
            <a:r>
              <a:rPr lang="en-US" sz="1600" dirty="0" err="1">
                <a:highlight>
                  <a:srgbClr val="FFFFFF"/>
                </a:highlight>
              </a:rPr>
              <a:t>marcar</a:t>
            </a:r>
            <a:r>
              <a:rPr lang="en-US" sz="1600" dirty="0">
                <a:highlight>
                  <a:srgbClr val="FFFFFF"/>
                </a:highlight>
              </a:rPr>
              <a:t> las </a:t>
            </a:r>
            <a:r>
              <a:rPr lang="en-US" sz="1600" dirty="0" err="1">
                <a:highlight>
                  <a:srgbClr val="FFFFFF"/>
                </a:highlight>
              </a:rPr>
              <a:t>líneas</a:t>
            </a:r>
            <a:r>
              <a:rPr lang="en-US" sz="1600" dirty="0">
                <a:highlight>
                  <a:srgbClr val="FFFFFF"/>
                </a:highlight>
              </a:rPr>
              <a:t> de </a:t>
            </a:r>
            <a:r>
              <a:rPr lang="en-US" sz="1600" dirty="0" err="1">
                <a:highlight>
                  <a:srgbClr val="FFFFFF"/>
                </a:highlight>
              </a:rPr>
              <a:t>servicios</a:t>
            </a:r>
            <a:r>
              <a:rPr lang="en-US" sz="1600" dirty="0">
                <a:highlight>
                  <a:srgbClr val="FFFFFF"/>
                </a:highlight>
              </a:rPr>
              <a:t> </a:t>
            </a:r>
            <a:r>
              <a:rPr lang="en-US" sz="1600" dirty="0" err="1">
                <a:highlight>
                  <a:srgbClr val="FFFFFF"/>
                </a:highlight>
              </a:rPr>
              <a:t>públicos</a:t>
            </a:r>
            <a:r>
              <a:rPr lang="en-US" sz="1600" dirty="0">
                <a:highlight>
                  <a:srgbClr val="FFFFFF"/>
                </a:highlight>
              </a:rPr>
              <a:t>.​</a:t>
            </a:r>
          </a:p>
          <a:p>
            <a:pPr fontAlgn="base"/>
            <a:r>
              <a:rPr lang="en-US" sz="1600" dirty="0">
                <a:highlight>
                  <a:srgbClr val="FFFFFF"/>
                </a:highlight>
              </a:rPr>
              <a:t>​</a:t>
            </a:r>
          </a:p>
          <a:p>
            <a:pPr fontAlgn="base"/>
            <a:r>
              <a:rPr lang="en-US" sz="1600" dirty="0">
                <a:highlight>
                  <a:srgbClr val="FFFFFF"/>
                </a:highlight>
              </a:rPr>
              <a:t>Nunca </a:t>
            </a:r>
            <a:r>
              <a:rPr lang="en-US" sz="1600" dirty="0" err="1">
                <a:highlight>
                  <a:srgbClr val="FFFFFF"/>
                </a:highlight>
              </a:rPr>
              <a:t>trabaje</a:t>
            </a:r>
            <a:r>
              <a:rPr lang="en-US" sz="1600" dirty="0">
                <a:highlight>
                  <a:srgbClr val="FFFFFF"/>
                </a:highlight>
              </a:rPr>
              <a:t> bajo cargas </a:t>
            </a:r>
            <a:r>
              <a:rPr lang="en-US" sz="1600" dirty="0" err="1">
                <a:highlight>
                  <a:srgbClr val="FFFFFF"/>
                </a:highlight>
              </a:rPr>
              <a:t>suspendidas</a:t>
            </a:r>
            <a:r>
              <a:rPr lang="en-US" sz="1600" dirty="0">
                <a:highlight>
                  <a:srgbClr val="FFFFFF"/>
                </a:highlight>
              </a:rPr>
              <a:t>.​</a:t>
            </a:r>
          </a:p>
          <a:p>
            <a:pPr fontAlgn="base"/>
            <a:r>
              <a:rPr lang="en-US" sz="1600" dirty="0">
                <a:highlight>
                  <a:srgbClr val="FFFFFF"/>
                </a:highlight>
              </a:rPr>
              <a:t>​</a:t>
            </a:r>
          </a:p>
          <a:p>
            <a:pPr fontAlgn="base"/>
            <a:r>
              <a:rPr lang="en-US" sz="1600" dirty="0" err="1">
                <a:highlight>
                  <a:srgbClr val="FFFFFF"/>
                </a:highlight>
              </a:rPr>
              <a:t>Asegúrese</a:t>
            </a:r>
            <a:r>
              <a:rPr lang="en-US" sz="1600" dirty="0">
                <a:highlight>
                  <a:srgbClr val="FFFFFF"/>
                </a:highlight>
              </a:rPr>
              <a:t> de </a:t>
            </a:r>
            <a:r>
              <a:rPr lang="en-US" sz="1600" dirty="0" err="1">
                <a:highlight>
                  <a:srgbClr val="FFFFFF"/>
                </a:highlight>
              </a:rPr>
              <a:t>que</a:t>
            </a:r>
            <a:r>
              <a:rPr lang="en-US" sz="1600" dirty="0">
                <a:highlight>
                  <a:srgbClr val="FFFFFF"/>
                </a:highlight>
              </a:rPr>
              <a:t> </a:t>
            </a:r>
            <a:r>
              <a:rPr lang="en-US" sz="1600" dirty="0" err="1">
                <a:highlight>
                  <a:srgbClr val="FFFFFF"/>
                </a:highlight>
              </a:rPr>
              <a:t>todo</a:t>
            </a:r>
            <a:r>
              <a:rPr lang="en-US" sz="1600" dirty="0">
                <a:highlight>
                  <a:srgbClr val="FFFFFF"/>
                </a:highlight>
              </a:rPr>
              <a:t> </a:t>
            </a:r>
            <a:r>
              <a:rPr lang="en-US" sz="1600" dirty="0" err="1">
                <a:highlight>
                  <a:srgbClr val="FFFFFF"/>
                </a:highlight>
              </a:rPr>
              <a:t>el</a:t>
            </a:r>
            <a:r>
              <a:rPr lang="en-US" sz="1600" dirty="0">
                <a:highlight>
                  <a:srgbClr val="FFFFFF"/>
                </a:highlight>
              </a:rPr>
              <a:t> personal </a:t>
            </a:r>
            <a:r>
              <a:rPr lang="en-US" sz="1600" dirty="0" err="1">
                <a:highlight>
                  <a:srgbClr val="FFFFFF"/>
                </a:highlight>
              </a:rPr>
              <a:t>que</a:t>
            </a:r>
            <a:r>
              <a:rPr lang="en-US" sz="1600" dirty="0">
                <a:highlight>
                  <a:srgbClr val="FFFFFF"/>
                </a:highlight>
              </a:rPr>
              <a:t> </a:t>
            </a:r>
            <a:r>
              <a:rPr lang="en-US" sz="1600" dirty="0" err="1">
                <a:highlight>
                  <a:srgbClr val="FFFFFF"/>
                </a:highlight>
              </a:rPr>
              <a:t>trabaje</a:t>
            </a:r>
            <a:r>
              <a:rPr lang="en-US" sz="1600" dirty="0">
                <a:highlight>
                  <a:srgbClr val="FFFFFF"/>
                </a:highlight>
              </a:rPr>
              <a:t> </a:t>
            </a:r>
            <a:r>
              <a:rPr lang="en-US" sz="1600" dirty="0" err="1">
                <a:highlight>
                  <a:srgbClr val="FFFFFF"/>
                </a:highlight>
              </a:rPr>
              <a:t>en</a:t>
            </a:r>
            <a:r>
              <a:rPr lang="en-US" sz="1600" dirty="0">
                <a:highlight>
                  <a:srgbClr val="FFFFFF"/>
                </a:highlight>
              </a:rPr>
              <a:t> la Zanja o </a:t>
            </a:r>
            <a:r>
              <a:rPr lang="en-US" sz="1600" dirty="0" err="1">
                <a:highlight>
                  <a:srgbClr val="FFFFFF"/>
                </a:highlight>
              </a:rPr>
              <a:t>alrededor</a:t>
            </a:r>
            <a:r>
              <a:rPr lang="en-US" sz="1600" dirty="0">
                <a:highlight>
                  <a:srgbClr val="FFFFFF"/>
                </a:highlight>
              </a:rPr>
              <a:t> de </a:t>
            </a:r>
            <a:r>
              <a:rPr lang="en-US" sz="1600" dirty="0" err="1">
                <a:highlight>
                  <a:srgbClr val="FFFFFF"/>
                </a:highlight>
              </a:rPr>
              <a:t>ella</a:t>
            </a:r>
            <a:r>
              <a:rPr lang="en-US" sz="1600" dirty="0">
                <a:highlight>
                  <a:srgbClr val="FFFFFF"/>
                </a:highlight>
              </a:rPr>
              <a:t> use </a:t>
            </a:r>
            <a:r>
              <a:rPr lang="en-US" sz="1600" dirty="0" err="1">
                <a:highlight>
                  <a:srgbClr val="FFFFFF"/>
                </a:highlight>
              </a:rPr>
              <a:t>chalecos</a:t>
            </a:r>
            <a:r>
              <a:rPr lang="en-US" sz="1600" dirty="0">
                <a:highlight>
                  <a:srgbClr val="FFFFFF"/>
                </a:highlight>
              </a:rPr>
              <a:t> o camisas de </a:t>
            </a:r>
            <a:r>
              <a:rPr lang="en-US" sz="1600" dirty="0" err="1">
                <a:highlight>
                  <a:srgbClr val="FFFFFF"/>
                </a:highlight>
              </a:rPr>
              <a:t>alta</a:t>
            </a:r>
            <a:r>
              <a:rPr lang="en-US" sz="1600" dirty="0">
                <a:highlight>
                  <a:srgbClr val="FFFFFF"/>
                </a:highlight>
              </a:rPr>
              <a:t> </a:t>
            </a:r>
            <a:r>
              <a:rPr lang="en-US" sz="1600" dirty="0" err="1">
                <a:highlight>
                  <a:srgbClr val="FFFFFF"/>
                </a:highlight>
              </a:rPr>
              <a:t>visibilidad</a:t>
            </a:r>
            <a:r>
              <a:rPr lang="en-US" sz="1600" dirty="0">
                <a:highlight>
                  <a:srgbClr val="FFFFFF"/>
                </a:highlight>
              </a:rPr>
              <a:t>.​</a:t>
            </a:r>
          </a:p>
          <a:p>
            <a:pPr fontAlgn="base"/>
            <a:r>
              <a:rPr lang="en-US" sz="1600" dirty="0">
                <a:highlight>
                  <a:srgbClr val="FFFFFF"/>
                </a:highlight>
              </a:rPr>
              <a:t>​</a:t>
            </a:r>
          </a:p>
          <a:p>
            <a:pPr fontAlgn="base"/>
            <a:r>
              <a:rPr lang="en-US" sz="1600" dirty="0">
                <a:highlight>
                  <a:srgbClr val="FFFFFF"/>
                </a:highlight>
              </a:rPr>
              <a:t>Las </a:t>
            </a:r>
            <a:r>
              <a:rPr lang="en-US" sz="1600" dirty="0" err="1">
                <a:highlight>
                  <a:srgbClr val="FFFFFF"/>
                </a:highlight>
              </a:rPr>
              <a:t>escaleras</a:t>
            </a:r>
            <a:r>
              <a:rPr lang="en-US" sz="1600" dirty="0">
                <a:highlight>
                  <a:srgbClr val="FFFFFF"/>
                </a:highlight>
              </a:rPr>
              <a:t> </a:t>
            </a:r>
            <a:r>
              <a:rPr lang="en-US" sz="1600" dirty="0" err="1">
                <a:highlight>
                  <a:srgbClr val="FFFFFF"/>
                </a:highlight>
              </a:rPr>
              <a:t>nunca</a:t>
            </a:r>
            <a:r>
              <a:rPr lang="en-US" sz="1600" dirty="0">
                <a:highlight>
                  <a:srgbClr val="FFFFFF"/>
                </a:highlight>
              </a:rPr>
              <a:t> </a:t>
            </a:r>
            <a:r>
              <a:rPr lang="en-US" sz="1600" dirty="0" err="1">
                <a:highlight>
                  <a:srgbClr val="FFFFFF"/>
                </a:highlight>
              </a:rPr>
              <a:t>deben</a:t>
            </a:r>
            <a:r>
              <a:rPr lang="en-US" sz="1600" dirty="0">
                <a:highlight>
                  <a:srgbClr val="FFFFFF"/>
                </a:highlight>
              </a:rPr>
              <a:t> </a:t>
            </a:r>
            <a:r>
              <a:rPr lang="en-US" sz="1600" dirty="0" err="1">
                <a:highlight>
                  <a:srgbClr val="FFFFFF"/>
                </a:highlight>
              </a:rPr>
              <a:t>estar</a:t>
            </a:r>
            <a:r>
              <a:rPr lang="en-US" sz="1600" dirty="0">
                <a:highlight>
                  <a:srgbClr val="FFFFFF"/>
                </a:highlight>
              </a:rPr>
              <a:t> a </a:t>
            </a:r>
            <a:r>
              <a:rPr lang="en-US" sz="1600" dirty="0" err="1">
                <a:highlight>
                  <a:srgbClr val="FFFFFF"/>
                </a:highlight>
              </a:rPr>
              <a:t>más</a:t>
            </a:r>
            <a:r>
              <a:rPr lang="en-US" sz="1600" dirty="0">
                <a:highlight>
                  <a:srgbClr val="FFFFFF"/>
                </a:highlight>
              </a:rPr>
              <a:t> de 25 pies de </a:t>
            </a:r>
            <a:r>
              <a:rPr lang="en-US" sz="1600" dirty="0" err="1">
                <a:highlight>
                  <a:srgbClr val="FFFFFF"/>
                </a:highlight>
              </a:rPr>
              <a:t>distancia</a:t>
            </a:r>
            <a:r>
              <a:rPr lang="en-US" sz="1600" dirty="0">
                <a:highlight>
                  <a:srgbClr val="FFFFFF"/>
                </a:highlight>
              </a:rPr>
              <a:t> de </a:t>
            </a:r>
            <a:r>
              <a:rPr lang="en-US" sz="1600" dirty="0" err="1">
                <a:highlight>
                  <a:srgbClr val="FFFFFF"/>
                </a:highlight>
              </a:rPr>
              <a:t>cualquier</a:t>
            </a:r>
            <a:r>
              <a:rPr lang="en-US" sz="1600" dirty="0">
                <a:highlight>
                  <a:srgbClr val="FFFFFF"/>
                </a:highlight>
              </a:rPr>
              <a:t> </a:t>
            </a:r>
            <a:r>
              <a:rPr lang="en-US" sz="1600" dirty="0" err="1">
                <a:highlight>
                  <a:srgbClr val="FFFFFF"/>
                </a:highlight>
              </a:rPr>
              <a:t>trabajador</a:t>
            </a:r>
            <a:r>
              <a:rPr lang="en-US" sz="1600" dirty="0">
                <a:highlight>
                  <a:srgbClr val="FFFFFF"/>
                </a:highlight>
              </a:rPr>
              <a:t> </a:t>
            </a:r>
            <a:r>
              <a:rPr lang="en-US" sz="1600" dirty="0" err="1">
                <a:highlight>
                  <a:srgbClr val="FFFFFF"/>
                </a:highlight>
              </a:rPr>
              <a:t>en</a:t>
            </a:r>
            <a:r>
              <a:rPr lang="en-US" sz="1600" dirty="0">
                <a:highlight>
                  <a:srgbClr val="FFFFFF"/>
                </a:highlight>
              </a:rPr>
              <a:t> la zanja de </a:t>
            </a:r>
            <a:r>
              <a:rPr lang="en-US" sz="1600" dirty="0" err="1">
                <a:highlight>
                  <a:srgbClr val="FFFFFF"/>
                </a:highlight>
              </a:rPr>
              <a:t>más</a:t>
            </a:r>
            <a:r>
              <a:rPr lang="en-US" sz="1600" dirty="0">
                <a:highlight>
                  <a:srgbClr val="FFFFFF"/>
                </a:highlight>
              </a:rPr>
              <a:t> de 4 pies de </a:t>
            </a:r>
            <a:r>
              <a:rPr lang="en-US" sz="1600" dirty="0" err="1">
                <a:highlight>
                  <a:srgbClr val="FFFFFF"/>
                </a:highlight>
              </a:rPr>
              <a:t>profundidad</a:t>
            </a:r>
            <a:r>
              <a:rPr lang="en-US" sz="1600" dirty="0">
                <a:highlight>
                  <a:srgbClr val="FFFFFF"/>
                </a:highlight>
              </a:rPr>
              <a:t> para acceder y </a:t>
            </a:r>
            <a:r>
              <a:rPr lang="en-US" sz="1600" dirty="0" err="1">
                <a:highlight>
                  <a:srgbClr val="FFFFFF"/>
                </a:highlight>
              </a:rPr>
              <a:t>salir</a:t>
            </a:r>
            <a:r>
              <a:rPr lang="en-US" sz="1600" dirty="0">
                <a:highlight>
                  <a:srgbClr val="FFFFFF"/>
                </a:highlight>
              </a:rPr>
              <a:t>. Las </a:t>
            </a:r>
            <a:r>
              <a:rPr lang="en-US" sz="1600" dirty="0" err="1">
                <a:highlight>
                  <a:srgbClr val="FFFFFF"/>
                </a:highlight>
              </a:rPr>
              <a:t>escaleras</a:t>
            </a:r>
            <a:r>
              <a:rPr lang="en-US" sz="1600" dirty="0">
                <a:highlight>
                  <a:srgbClr val="FFFFFF"/>
                </a:highlight>
              </a:rPr>
              <a:t> de </a:t>
            </a:r>
            <a:r>
              <a:rPr lang="en-US" sz="1600" dirty="0" err="1">
                <a:highlight>
                  <a:srgbClr val="FFFFFF"/>
                </a:highlight>
              </a:rPr>
              <a:t>marco</a:t>
            </a:r>
            <a:r>
              <a:rPr lang="en-US" sz="1600" dirty="0">
                <a:highlight>
                  <a:srgbClr val="FFFFFF"/>
                </a:highlight>
              </a:rPr>
              <a:t> A </a:t>
            </a:r>
            <a:r>
              <a:rPr lang="en-US" sz="1600" dirty="0" err="1">
                <a:highlight>
                  <a:srgbClr val="FFFFFF"/>
                </a:highlight>
              </a:rPr>
              <a:t>están</a:t>
            </a:r>
            <a:r>
              <a:rPr lang="en-US" sz="1600" dirty="0">
                <a:highlight>
                  <a:srgbClr val="FFFFFF"/>
                </a:highlight>
              </a:rPr>
              <a:t> bien para usar </a:t>
            </a:r>
            <a:r>
              <a:rPr lang="en-US" sz="1600" dirty="0" err="1">
                <a:highlight>
                  <a:srgbClr val="FFFFFF"/>
                </a:highlight>
              </a:rPr>
              <a:t>siempre</a:t>
            </a:r>
            <a:r>
              <a:rPr lang="en-US" sz="1600" dirty="0">
                <a:highlight>
                  <a:srgbClr val="FFFFFF"/>
                </a:highlight>
              </a:rPr>
              <a:t> </a:t>
            </a:r>
            <a:r>
              <a:rPr lang="en-US" sz="1600" dirty="0" err="1">
                <a:highlight>
                  <a:srgbClr val="FFFFFF"/>
                </a:highlight>
              </a:rPr>
              <a:t>que</a:t>
            </a:r>
            <a:r>
              <a:rPr lang="en-US" sz="1600" dirty="0">
                <a:highlight>
                  <a:srgbClr val="FFFFFF"/>
                </a:highlight>
              </a:rPr>
              <a:t> se </a:t>
            </a:r>
            <a:r>
              <a:rPr lang="en-US" sz="1600" dirty="0" err="1">
                <a:highlight>
                  <a:srgbClr val="FFFFFF"/>
                </a:highlight>
              </a:rPr>
              <a:t>extiendan</a:t>
            </a:r>
            <a:r>
              <a:rPr lang="en-US" sz="1600" dirty="0">
                <a:highlight>
                  <a:srgbClr val="FFFFFF"/>
                </a:highlight>
              </a:rPr>
              <a:t> 3' </a:t>
            </a:r>
            <a:r>
              <a:rPr lang="en-US" sz="1600" dirty="0" err="1">
                <a:highlight>
                  <a:srgbClr val="FFFFFF"/>
                </a:highlight>
              </a:rPr>
              <a:t>por</a:t>
            </a:r>
            <a:r>
              <a:rPr lang="en-US" sz="1600" dirty="0">
                <a:highlight>
                  <a:srgbClr val="FFFFFF"/>
                </a:highlight>
              </a:rPr>
              <a:t> </a:t>
            </a:r>
            <a:r>
              <a:rPr lang="en-US" sz="1600" dirty="0" err="1">
                <a:highlight>
                  <a:srgbClr val="FFFFFF"/>
                </a:highlight>
              </a:rPr>
              <a:t>encima</a:t>
            </a:r>
            <a:r>
              <a:rPr lang="en-US" sz="1600" dirty="0">
                <a:highlight>
                  <a:srgbClr val="FFFFFF"/>
                </a:highlight>
              </a:rPr>
              <a:t> de la zanja.</a:t>
            </a:r>
          </a:p>
          <a:p>
            <a:pPr fontAlgn="base"/>
            <a:endParaRPr lang="en-US" sz="1600" dirty="0">
              <a:highlight>
                <a:srgbClr val="FFFFFF"/>
              </a:highlight>
            </a:endParaRPr>
          </a:p>
          <a:p>
            <a:pPr fontAlgn="base"/>
            <a:r>
              <a:rPr lang="es-ES" sz="1600" dirty="0"/>
              <a:t>Recuerde que la parte más profunda de la zanja debe contar con una doble hilera de cinta de precaución alrededor del borde superior, para llamar la atención sobre el peligro.</a:t>
            </a:r>
            <a:endParaRPr lang="en-US" sz="1600" dirty="0">
              <a:highlight>
                <a:srgbClr val="FFFFFF"/>
              </a:highlight>
            </a:endParaRPr>
          </a:p>
        </p:txBody>
      </p:sp>
    </p:spTree>
    <p:extLst>
      <p:ext uri="{BB962C8B-B14F-4D97-AF65-F5344CB8AC3E}">
        <p14:creationId xmlns:p14="http://schemas.microsoft.com/office/powerpoint/2010/main" val="156754514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8B83A07-03E2-A595-540D-8FBF44DF4F1E}"/>
              </a:ext>
            </a:extLst>
          </p:cNvPr>
          <p:cNvSpPr txBox="1"/>
          <p:nvPr/>
        </p:nvSpPr>
        <p:spPr>
          <a:xfrm>
            <a:off x="391269" y="487070"/>
            <a:ext cx="11800731" cy="461665"/>
          </a:xfrm>
          <a:prstGeom prst="rect">
            <a:avLst/>
          </a:prstGeom>
          <a:noFill/>
        </p:spPr>
        <p:txBody>
          <a:bodyPr wrap="none" rtlCol="0">
            <a:spAutoFit/>
          </a:bodyPr>
          <a:lstStyle/>
          <a:p>
            <a:r>
              <a:rPr lang="es-ES" sz="2400" b="1" dirty="0"/>
              <a:t>Conozca los colores de las marcas de servicios públicos antes de excavar o cavar en el suelo</a:t>
            </a:r>
            <a:r>
              <a:rPr lang="es-ES" dirty="0"/>
              <a:t>.</a:t>
            </a:r>
            <a:endParaRPr lang="en-US" sz="2000" dirty="0">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29474EB5-A431-1545-E5C7-D463F01BF6CD}"/>
              </a:ext>
            </a:extLst>
          </p:cNvPr>
          <p:cNvSpPr txBox="1"/>
          <p:nvPr/>
        </p:nvSpPr>
        <p:spPr>
          <a:xfrm>
            <a:off x="2065235" y="1210669"/>
            <a:ext cx="7518273" cy="3970318"/>
          </a:xfrm>
          <a:prstGeom prst="rect">
            <a:avLst/>
          </a:prstGeom>
          <a:noFill/>
        </p:spPr>
        <p:txBody>
          <a:bodyPr wrap="square" rtlCol="0">
            <a:spAutoFit/>
          </a:bodyPr>
          <a:lstStyle/>
          <a:p>
            <a:pPr fontAlgn="base"/>
            <a:r>
              <a:rPr lang="en-US" dirty="0"/>
              <a:t>Las </a:t>
            </a:r>
            <a:r>
              <a:rPr lang="en-US" dirty="0" err="1"/>
              <a:t>instalaciones</a:t>
            </a:r>
            <a:r>
              <a:rPr lang="en-US" dirty="0"/>
              <a:t> de </a:t>
            </a:r>
            <a:r>
              <a:rPr lang="en-US" dirty="0" err="1"/>
              <a:t>servicios</a:t>
            </a:r>
            <a:r>
              <a:rPr lang="en-US" dirty="0"/>
              <a:t> </a:t>
            </a:r>
            <a:r>
              <a:rPr lang="en-US" dirty="0" err="1"/>
              <a:t>públicos</a:t>
            </a:r>
            <a:r>
              <a:rPr lang="en-US" dirty="0"/>
              <a:t> se </a:t>
            </a:r>
            <a:r>
              <a:rPr lang="en-US" dirty="0" err="1"/>
              <a:t>marcan</a:t>
            </a:r>
            <a:r>
              <a:rPr lang="en-US" dirty="0"/>
              <a:t> con </a:t>
            </a:r>
            <a:r>
              <a:rPr lang="en-US" dirty="0" err="1"/>
              <a:t>colores</a:t>
            </a:r>
            <a:r>
              <a:rPr lang="en-US" dirty="0"/>
              <a:t> </a:t>
            </a:r>
            <a:r>
              <a:rPr lang="en-US" dirty="0" err="1"/>
              <a:t>según</a:t>
            </a:r>
            <a:r>
              <a:rPr lang="en-US" dirty="0"/>
              <a:t> </a:t>
            </a:r>
            <a:r>
              <a:rPr lang="en-US" dirty="0" err="1"/>
              <a:t>su</a:t>
            </a:r>
            <a:r>
              <a:rPr lang="en-US" dirty="0"/>
              <a:t> </a:t>
            </a:r>
            <a:r>
              <a:rPr lang="en-US" dirty="0" err="1"/>
              <a:t>tipo</a:t>
            </a:r>
            <a:r>
              <a:rPr lang="en-US" dirty="0"/>
              <a:t>. Los </a:t>
            </a:r>
            <a:r>
              <a:rPr lang="en-US" dirty="0" err="1"/>
              <a:t>localizadores</a:t>
            </a:r>
            <a:r>
              <a:rPr lang="en-US" dirty="0"/>
              <a:t> </a:t>
            </a:r>
            <a:r>
              <a:rPr lang="en-US" dirty="0" err="1"/>
              <a:t>usan</a:t>
            </a:r>
            <a:r>
              <a:rPr lang="en-US" dirty="0"/>
              <a:t> </a:t>
            </a:r>
            <a:r>
              <a:rPr lang="en-US" dirty="0" err="1"/>
              <a:t>el</a:t>
            </a:r>
            <a:r>
              <a:rPr lang="en-US" dirty="0"/>
              <a:t> Código de Colores </a:t>
            </a:r>
            <a:r>
              <a:rPr lang="en-US" dirty="0" err="1"/>
              <a:t>Uniforme</a:t>
            </a:r>
            <a:r>
              <a:rPr lang="en-US" dirty="0"/>
              <a:t> para Marcas de </a:t>
            </a:r>
            <a:r>
              <a:rPr lang="en-US" dirty="0" err="1"/>
              <a:t>Servicios</a:t>
            </a:r>
            <a:r>
              <a:rPr lang="en-US" dirty="0"/>
              <a:t> </a:t>
            </a:r>
            <a:r>
              <a:rPr lang="en-US" dirty="0" err="1"/>
              <a:t>Públicos</a:t>
            </a:r>
            <a:r>
              <a:rPr lang="en-US" dirty="0"/>
              <a:t>, de modo </a:t>
            </a:r>
            <a:r>
              <a:rPr lang="en-US" dirty="0" err="1"/>
              <a:t>que</a:t>
            </a:r>
            <a:r>
              <a:rPr lang="en-US" dirty="0"/>
              <a:t> </a:t>
            </a:r>
            <a:r>
              <a:rPr lang="en-US" dirty="0" err="1"/>
              <a:t>siempre</a:t>
            </a:r>
            <a:r>
              <a:rPr lang="en-US" dirty="0"/>
              <a:t> se </a:t>
            </a:r>
            <a:r>
              <a:rPr lang="en-US" dirty="0" err="1"/>
              <a:t>pueda</a:t>
            </a:r>
            <a:r>
              <a:rPr lang="en-US" dirty="0"/>
              <a:t> </a:t>
            </a:r>
            <a:r>
              <a:rPr lang="en-US" dirty="0" err="1"/>
              <a:t>identificar</a:t>
            </a:r>
            <a:r>
              <a:rPr lang="en-US" dirty="0"/>
              <a:t> </a:t>
            </a:r>
            <a:r>
              <a:rPr lang="en-US" dirty="0" err="1"/>
              <a:t>cada</a:t>
            </a:r>
            <a:r>
              <a:rPr lang="en-US" dirty="0"/>
              <a:t> </a:t>
            </a:r>
            <a:r>
              <a:rPr lang="en-US" dirty="0" err="1"/>
              <a:t>servicio</a:t>
            </a:r>
            <a:r>
              <a:rPr lang="en-US" dirty="0"/>
              <a:t> </a:t>
            </a:r>
            <a:r>
              <a:rPr lang="en-US" dirty="0" err="1"/>
              <a:t>por</a:t>
            </a:r>
            <a:r>
              <a:rPr lang="en-US" dirty="0"/>
              <a:t> </a:t>
            </a:r>
            <a:r>
              <a:rPr lang="en-US" dirty="0" err="1"/>
              <a:t>su</a:t>
            </a:r>
            <a:r>
              <a:rPr lang="en-US" dirty="0"/>
              <a:t> color </a:t>
            </a:r>
            <a:r>
              <a:rPr lang="en-US" dirty="0" err="1"/>
              <a:t>específico</a:t>
            </a:r>
            <a:r>
              <a:rPr lang="en-US" dirty="0"/>
              <a:t>, </a:t>
            </a:r>
            <a:r>
              <a:rPr lang="en-US" dirty="0" err="1"/>
              <a:t>ya</a:t>
            </a:r>
            <a:r>
              <a:rPr lang="en-US" dirty="0"/>
              <a:t> sea </a:t>
            </a:r>
            <a:r>
              <a:rPr lang="en-US" dirty="0" err="1"/>
              <a:t>que</a:t>
            </a:r>
            <a:r>
              <a:rPr lang="en-US" dirty="0"/>
              <a:t> </a:t>
            </a:r>
            <a:r>
              <a:rPr lang="en-US" dirty="0" err="1"/>
              <a:t>esté</a:t>
            </a:r>
            <a:r>
              <a:rPr lang="en-US" dirty="0"/>
              <a:t> </a:t>
            </a:r>
            <a:r>
              <a:rPr lang="en-US" dirty="0" err="1"/>
              <a:t>marcado</a:t>
            </a:r>
            <a:r>
              <a:rPr lang="en-US" dirty="0"/>
              <a:t> con pintura, </a:t>
            </a:r>
            <a:r>
              <a:rPr lang="en-US" dirty="0" err="1"/>
              <a:t>banderas</a:t>
            </a:r>
            <a:r>
              <a:rPr lang="en-US" dirty="0"/>
              <a:t> o </a:t>
            </a:r>
            <a:r>
              <a:rPr lang="en-US" dirty="0" err="1"/>
              <a:t>cintas</a:t>
            </a:r>
            <a:r>
              <a:rPr lang="en-US" dirty="0"/>
              <a:t>.​</a:t>
            </a:r>
          </a:p>
          <a:p>
            <a:pPr fontAlgn="base"/>
            <a:r>
              <a:rPr lang="en-US" dirty="0"/>
              <a:t>​</a:t>
            </a:r>
          </a:p>
          <a:p>
            <a:pPr fontAlgn="base"/>
            <a:r>
              <a:rPr lang="en-US" dirty="0" err="1"/>
              <a:t>Excavación</a:t>
            </a:r>
            <a:r>
              <a:rPr lang="en-US" dirty="0"/>
              <a:t> </a:t>
            </a:r>
            <a:r>
              <a:rPr lang="en-US" dirty="0" err="1"/>
              <a:t>propuesta</a:t>
            </a:r>
            <a:r>
              <a:rPr lang="en-US" dirty="0"/>
              <a:t> –						 	Blanco​</a:t>
            </a:r>
          </a:p>
          <a:p>
            <a:pPr fontAlgn="base"/>
            <a:r>
              <a:rPr lang="en-US" dirty="0" err="1"/>
              <a:t>Levantamiento</a:t>
            </a:r>
            <a:r>
              <a:rPr lang="en-US" dirty="0"/>
              <a:t> </a:t>
            </a:r>
            <a:r>
              <a:rPr lang="en-US" dirty="0" err="1"/>
              <a:t>topografico</a:t>
            </a:r>
            <a:r>
              <a:rPr lang="en-US" dirty="0"/>
              <a:t> temporal –			 	Rosa​</a:t>
            </a:r>
          </a:p>
          <a:p>
            <a:pPr fontAlgn="base"/>
            <a:r>
              <a:rPr lang="en-US" dirty="0"/>
              <a:t>Energía </a:t>
            </a:r>
            <a:r>
              <a:rPr lang="en-US" dirty="0" err="1"/>
              <a:t>eléctrica</a:t>
            </a:r>
            <a:r>
              <a:rPr lang="en-US" dirty="0"/>
              <a:t> –							 	Rojo​</a:t>
            </a:r>
          </a:p>
          <a:p>
            <a:pPr fontAlgn="base"/>
            <a:r>
              <a:rPr lang="en-US" dirty="0"/>
              <a:t>Gas natural, </a:t>
            </a:r>
            <a:r>
              <a:rPr lang="en-US" dirty="0" err="1"/>
              <a:t>petróleo</a:t>
            </a:r>
            <a:r>
              <a:rPr lang="en-US" dirty="0"/>
              <a:t> y combustibles </a:t>
            </a:r>
            <a:r>
              <a:rPr lang="en-US" dirty="0" err="1"/>
              <a:t>líquidos</a:t>
            </a:r>
            <a:r>
              <a:rPr lang="en-US" dirty="0"/>
              <a:t> –	 	Amarillo​</a:t>
            </a:r>
          </a:p>
          <a:p>
            <a:pPr fontAlgn="base"/>
            <a:r>
              <a:rPr lang="en-US" dirty="0"/>
              <a:t>Comunicaciones, </a:t>
            </a:r>
            <a:r>
              <a:rPr lang="en-US" dirty="0" err="1"/>
              <a:t>fibra</a:t>
            </a:r>
            <a:r>
              <a:rPr lang="en-US" dirty="0"/>
              <a:t> </a:t>
            </a:r>
            <a:r>
              <a:rPr lang="en-US" dirty="0" err="1"/>
              <a:t>óptica</a:t>
            </a:r>
            <a:r>
              <a:rPr lang="en-US" dirty="0"/>
              <a:t> y </a:t>
            </a:r>
            <a:r>
              <a:rPr lang="en-US" dirty="0" err="1"/>
              <a:t>televisión</a:t>
            </a:r>
            <a:r>
              <a:rPr lang="en-US" dirty="0"/>
              <a:t> </a:t>
            </a:r>
            <a:r>
              <a:rPr lang="en-US" dirty="0" err="1"/>
              <a:t>por</a:t>
            </a:r>
            <a:r>
              <a:rPr lang="en-US" dirty="0"/>
              <a:t> cable –	Naranja​</a:t>
            </a:r>
          </a:p>
          <a:p>
            <a:pPr fontAlgn="base"/>
            <a:r>
              <a:rPr lang="en-US" dirty="0" err="1"/>
              <a:t>Líneas</a:t>
            </a:r>
            <a:r>
              <a:rPr lang="en-US" dirty="0"/>
              <a:t> de </a:t>
            </a:r>
            <a:r>
              <a:rPr lang="en-US" dirty="0" err="1"/>
              <a:t>agua</a:t>
            </a:r>
            <a:r>
              <a:rPr lang="en-US" dirty="0"/>
              <a:t> y </a:t>
            </a:r>
            <a:r>
              <a:rPr lang="en-US" dirty="0" err="1"/>
              <a:t>lodos</a:t>
            </a:r>
            <a:r>
              <a:rPr lang="en-US" dirty="0"/>
              <a:t> –							Azul​</a:t>
            </a:r>
          </a:p>
          <a:p>
            <a:pPr fontAlgn="base"/>
            <a:r>
              <a:rPr lang="en-US" dirty="0"/>
              <a:t>Agua </a:t>
            </a:r>
            <a:r>
              <a:rPr lang="en-US" dirty="0" err="1"/>
              <a:t>reciclada</a:t>
            </a:r>
            <a:r>
              <a:rPr lang="en-US" dirty="0"/>
              <a:t> – 								</a:t>
            </a:r>
            <a:r>
              <a:rPr lang="en-US" dirty="0" err="1"/>
              <a:t>Púrpura</a:t>
            </a:r>
            <a:r>
              <a:rPr lang="en-US" dirty="0"/>
              <a:t>​</a:t>
            </a:r>
          </a:p>
          <a:p>
            <a:pPr fontAlgn="base"/>
            <a:r>
              <a:rPr lang="en-US" dirty="0"/>
              <a:t>Sistemas de </a:t>
            </a:r>
            <a:r>
              <a:rPr lang="en-US" dirty="0" err="1"/>
              <a:t>alcantarillado</a:t>
            </a:r>
            <a:r>
              <a:rPr lang="en-US" dirty="0"/>
              <a:t> </a:t>
            </a:r>
            <a:r>
              <a:rPr lang="en-US" dirty="0" err="1"/>
              <a:t>sanitario</a:t>
            </a:r>
            <a:r>
              <a:rPr lang="en-US" dirty="0"/>
              <a:t> – 				Verde</a:t>
            </a:r>
          </a:p>
        </p:txBody>
      </p:sp>
      <p:sp>
        <p:nvSpPr>
          <p:cNvPr id="5" name="Rectangle 4">
            <a:extLst>
              <a:ext uri="{FF2B5EF4-FFF2-40B4-BE49-F238E27FC236}">
                <a16:creationId xmlns:a16="http://schemas.microsoft.com/office/drawing/2014/main" id="{C4BFDA4E-3686-48BC-9809-92813645EAF6}"/>
              </a:ext>
            </a:extLst>
          </p:cNvPr>
          <p:cNvSpPr/>
          <p:nvPr/>
        </p:nvSpPr>
        <p:spPr>
          <a:xfrm>
            <a:off x="9033344" y="2914168"/>
            <a:ext cx="1100328" cy="219456"/>
          </a:xfrm>
          <a:prstGeom prst="rect">
            <a:avLst/>
          </a:prstGeom>
          <a:solidFill>
            <a:sysClr val="window" lastClr="FFFFFF"/>
          </a:solidFill>
          <a:ln w="12700" cap="flat" cmpd="sng" algn="ctr">
            <a:solidFill>
              <a:srgbClr val="4472C4">
                <a:shade val="15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6" name="Rectangle 5">
            <a:extLst>
              <a:ext uri="{FF2B5EF4-FFF2-40B4-BE49-F238E27FC236}">
                <a16:creationId xmlns:a16="http://schemas.microsoft.com/office/drawing/2014/main" id="{82CCAA91-3C12-561C-411E-A6FE66A50D68}"/>
              </a:ext>
            </a:extLst>
          </p:cNvPr>
          <p:cNvSpPr/>
          <p:nvPr/>
        </p:nvSpPr>
        <p:spPr>
          <a:xfrm>
            <a:off x="9033344" y="3195828"/>
            <a:ext cx="1100328" cy="219456"/>
          </a:xfrm>
          <a:prstGeom prst="rect">
            <a:avLst/>
          </a:prstGeom>
          <a:solidFill>
            <a:srgbClr val="FF99FF"/>
          </a:solidFill>
          <a:ln w="12700" cap="flat" cmpd="sng" algn="ctr">
            <a:solidFill>
              <a:srgbClr val="4472C4">
                <a:shade val="15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7" name="Rectangle 6">
            <a:extLst>
              <a:ext uri="{FF2B5EF4-FFF2-40B4-BE49-F238E27FC236}">
                <a16:creationId xmlns:a16="http://schemas.microsoft.com/office/drawing/2014/main" id="{CAA54047-54A5-8572-4825-B36EA18B00F7}"/>
              </a:ext>
            </a:extLst>
          </p:cNvPr>
          <p:cNvSpPr/>
          <p:nvPr/>
        </p:nvSpPr>
        <p:spPr>
          <a:xfrm>
            <a:off x="9033344" y="3474720"/>
            <a:ext cx="1100328" cy="219456"/>
          </a:xfrm>
          <a:prstGeom prst="rect">
            <a:avLst/>
          </a:prstGeom>
          <a:solidFill>
            <a:srgbClr val="FF0000"/>
          </a:solidFill>
          <a:ln w="12700" cap="flat" cmpd="sng" algn="ctr">
            <a:solidFill>
              <a:srgbClr val="4472C4">
                <a:shade val="15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8" name="Rectangle 7">
            <a:extLst>
              <a:ext uri="{FF2B5EF4-FFF2-40B4-BE49-F238E27FC236}">
                <a16:creationId xmlns:a16="http://schemas.microsoft.com/office/drawing/2014/main" id="{6C552CFF-40FD-7FD3-4042-B9E34F6EEFC4}"/>
              </a:ext>
            </a:extLst>
          </p:cNvPr>
          <p:cNvSpPr/>
          <p:nvPr/>
        </p:nvSpPr>
        <p:spPr>
          <a:xfrm>
            <a:off x="9033344" y="3739896"/>
            <a:ext cx="1100328" cy="219456"/>
          </a:xfrm>
          <a:prstGeom prst="rect">
            <a:avLst/>
          </a:prstGeom>
          <a:solidFill>
            <a:srgbClr val="FFFF00"/>
          </a:solidFill>
          <a:ln w="12700" cap="flat" cmpd="sng" algn="ctr">
            <a:solidFill>
              <a:srgbClr val="4472C4">
                <a:shade val="15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9" name="Rectangle 8">
            <a:extLst>
              <a:ext uri="{FF2B5EF4-FFF2-40B4-BE49-F238E27FC236}">
                <a16:creationId xmlns:a16="http://schemas.microsoft.com/office/drawing/2014/main" id="{E166C92F-0BF8-E68A-F34E-94735D2306EC}"/>
              </a:ext>
            </a:extLst>
          </p:cNvPr>
          <p:cNvSpPr/>
          <p:nvPr/>
        </p:nvSpPr>
        <p:spPr>
          <a:xfrm>
            <a:off x="9033344" y="4021556"/>
            <a:ext cx="1100328" cy="219456"/>
          </a:xfrm>
          <a:prstGeom prst="rect">
            <a:avLst/>
          </a:prstGeom>
          <a:solidFill>
            <a:srgbClr val="FFC000"/>
          </a:solidFill>
          <a:ln w="12700" cap="flat" cmpd="sng" algn="ctr">
            <a:solidFill>
              <a:srgbClr val="4472C4">
                <a:shade val="15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5D43DCDF-430C-2D2A-FA13-91D2434A62DB}"/>
              </a:ext>
            </a:extLst>
          </p:cNvPr>
          <p:cNvSpPr/>
          <p:nvPr/>
        </p:nvSpPr>
        <p:spPr>
          <a:xfrm>
            <a:off x="9033344" y="4297698"/>
            <a:ext cx="1100328" cy="219456"/>
          </a:xfrm>
          <a:prstGeom prst="rect">
            <a:avLst/>
          </a:prstGeom>
          <a:solidFill>
            <a:srgbClr val="0070C0"/>
          </a:solidFill>
          <a:ln w="12700" cap="flat" cmpd="sng" algn="ctr">
            <a:solidFill>
              <a:srgbClr val="4472C4">
                <a:shade val="15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73D4730C-3FE2-7E3C-6254-FC2E7F373BE6}"/>
              </a:ext>
            </a:extLst>
          </p:cNvPr>
          <p:cNvSpPr/>
          <p:nvPr/>
        </p:nvSpPr>
        <p:spPr>
          <a:xfrm>
            <a:off x="9033344" y="4573840"/>
            <a:ext cx="1100328" cy="219456"/>
          </a:xfrm>
          <a:prstGeom prst="rect">
            <a:avLst/>
          </a:prstGeom>
          <a:solidFill>
            <a:srgbClr val="7030A0"/>
          </a:solidFill>
          <a:ln w="12700" cap="flat" cmpd="sng" algn="ctr">
            <a:solidFill>
              <a:srgbClr val="4472C4">
                <a:shade val="15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209B3D02-E50A-C46A-A865-916FA3DD2215}"/>
              </a:ext>
            </a:extLst>
          </p:cNvPr>
          <p:cNvSpPr/>
          <p:nvPr/>
        </p:nvSpPr>
        <p:spPr>
          <a:xfrm>
            <a:off x="9033344" y="4851856"/>
            <a:ext cx="1100328" cy="219456"/>
          </a:xfrm>
          <a:prstGeom prst="rect">
            <a:avLst/>
          </a:prstGeom>
          <a:solidFill>
            <a:srgbClr val="00B050"/>
          </a:solidFill>
          <a:ln w="12700" cap="flat" cmpd="sng" algn="ctr">
            <a:solidFill>
              <a:srgbClr val="4472C4">
                <a:shade val="15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490717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2FF3348-DC6F-FFC3-1461-A210178F05B1}"/>
              </a:ext>
            </a:extLst>
          </p:cNvPr>
          <p:cNvPicPr>
            <a:picLocks noChangeAspect="1"/>
          </p:cNvPicPr>
          <p:nvPr/>
        </p:nvPicPr>
        <p:blipFill>
          <a:blip r:embed="rId2"/>
          <a:stretch>
            <a:fillRect/>
          </a:stretch>
        </p:blipFill>
        <p:spPr>
          <a:xfrm>
            <a:off x="1865746" y="831273"/>
            <a:ext cx="8641096" cy="4968042"/>
          </a:xfrm>
          <a:prstGeom prst="rect">
            <a:avLst/>
          </a:prstGeom>
        </p:spPr>
      </p:pic>
    </p:spTree>
    <p:extLst>
      <p:ext uri="{BB962C8B-B14F-4D97-AF65-F5344CB8AC3E}">
        <p14:creationId xmlns:p14="http://schemas.microsoft.com/office/powerpoint/2010/main" val="175060651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857225-4FCA-3F94-177E-B4FA4FD1ECA5}"/>
              </a:ext>
            </a:extLst>
          </p:cNvPr>
          <p:cNvSpPr>
            <a:spLocks noGrp="1"/>
          </p:cNvSpPr>
          <p:nvPr>
            <p:ph type="title"/>
          </p:nvPr>
        </p:nvSpPr>
        <p:spPr>
          <a:xfrm>
            <a:off x="2040805" y="401701"/>
            <a:ext cx="7523820" cy="1079627"/>
          </a:xfrm>
        </p:spPr>
        <p:txBody>
          <a:bodyPr>
            <a:normAutofit fontScale="90000"/>
          </a:bodyPr>
          <a:lstStyle/>
          <a:p>
            <a:r>
              <a:rPr lang="en-US" b="1" dirty="0"/>
              <a:t>Cierre / </a:t>
            </a:r>
            <a:r>
              <a:rPr lang="en-US" b="1" dirty="0" err="1"/>
              <a:t>Preguntas</a:t>
            </a:r>
            <a:r>
              <a:rPr lang="en-US" b="1" dirty="0"/>
              <a:t> / </a:t>
            </a:r>
            <a:r>
              <a:rPr lang="en-US" b="1" dirty="0" err="1"/>
              <a:t>Compromisos</a:t>
            </a:r>
            <a:endParaRPr lang="en-US" sz="3600" b="1" dirty="0">
              <a:latin typeface="Calibri" panose="020F0502020204030204" pitchFamily="34" charset="0"/>
              <a:ea typeface="Calibri" panose="020F0502020204030204" pitchFamily="34" charset="0"/>
              <a:cs typeface="Calibri" panose="020F0502020204030204" pitchFamily="34" charset="0"/>
            </a:endParaRPr>
          </a:p>
        </p:txBody>
      </p:sp>
      <p:sp>
        <p:nvSpPr>
          <p:cNvPr id="3" name="Content Placeholder 2">
            <a:extLst>
              <a:ext uri="{FF2B5EF4-FFF2-40B4-BE49-F238E27FC236}">
                <a16:creationId xmlns:a16="http://schemas.microsoft.com/office/drawing/2014/main" id="{F8FF4BD8-D74B-FBA2-7742-362DFC398610}"/>
              </a:ext>
            </a:extLst>
          </p:cNvPr>
          <p:cNvSpPr>
            <a:spLocks noGrp="1"/>
          </p:cNvSpPr>
          <p:nvPr>
            <p:ph idx="1"/>
          </p:nvPr>
        </p:nvSpPr>
        <p:spPr>
          <a:xfrm>
            <a:off x="1331299" y="2260091"/>
            <a:ext cx="8942832" cy="3099817"/>
          </a:xfrm>
        </p:spPr>
        <p:txBody>
          <a:bodyPr>
            <a:normAutofit/>
          </a:bodyPr>
          <a:lstStyle/>
          <a:p>
            <a:pPr lvl="0"/>
            <a:r>
              <a:rPr lang="es-ES" dirty="0"/>
              <a:t>Puntos clave: Proteja la zanja, controle el borde y mantenga siempre un acceso y salida seguros. </a:t>
            </a:r>
          </a:p>
          <a:p>
            <a:pPr lvl="0"/>
            <a:r>
              <a:rPr lang="es-ES" dirty="0"/>
              <a:t>Compromiso de detener el trabajo: Si las condiciones cambian o algo parece inseguro, detenga el trabajo y notifique a la persona competente o al capataz. </a:t>
            </a:r>
          </a:p>
          <a:p>
            <a:pPr lvl="0"/>
            <a:r>
              <a:rPr lang="es-ES" dirty="0"/>
              <a:t>Preguntas: ¿Qué peligros es más probable que enfrentemos hoy? ¿Qué medidas de control estamos implementando? Cierre: Confirme las funciones, el plan de comunicación y asegúrese de que todos comprendan el plan antes de comenzar el trabajo.</a:t>
            </a:r>
            <a:endParaRPr lang="en-US" dirty="0"/>
          </a:p>
        </p:txBody>
      </p:sp>
    </p:spTree>
    <p:extLst>
      <p:ext uri="{BB962C8B-B14F-4D97-AF65-F5344CB8AC3E}">
        <p14:creationId xmlns:p14="http://schemas.microsoft.com/office/powerpoint/2010/main" val="143135080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4D6B380-BD6C-FD21-F051-DFDC3596DA1A}"/>
              </a:ext>
            </a:extLst>
          </p:cNvPr>
          <p:cNvPicPr>
            <a:picLocks noChangeAspect="1"/>
          </p:cNvPicPr>
          <p:nvPr/>
        </p:nvPicPr>
        <p:blipFill>
          <a:blip r:embed="rId2"/>
          <a:stretch>
            <a:fillRect/>
          </a:stretch>
        </p:blipFill>
        <p:spPr>
          <a:xfrm>
            <a:off x="1381432" y="615974"/>
            <a:ext cx="9429135" cy="5626051"/>
          </a:xfrm>
          <a:prstGeom prst="rect">
            <a:avLst/>
          </a:prstGeom>
        </p:spPr>
      </p:pic>
    </p:spTree>
    <p:extLst>
      <p:ext uri="{BB962C8B-B14F-4D97-AF65-F5344CB8AC3E}">
        <p14:creationId xmlns:p14="http://schemas.microsoft.com/office/powerpoint/2010/main" val="380439213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2B8A534-BB6F-A7C9-0C77-7D4C4ACAD2D7}"/>
              </a:ext>
            </a:extLst>
          </p:cNvPr>
          <p:cNvSpPr txBox="1"/>
          <p:nvPr/>
        </p:nvSpPr>
        <p:spPr>
          <a:xfrm>
            <a:off x="5227782" y="554181"/>
            <a:ext cx="1058303" cy="369332"/>
          </a:xfrm>
          <a:prstGeom prst="rect">
            <a:avLst/>
          </a:prstGeom>
          <a:noFill/>
        </p:spPr>
        <p:txBody>
          <a:bodyPr wrap="none" rtlCol="0">
            <a:spAutoFit/>
          </a:bodyPr>
          <a:lstStyle/>
          <a:p>
            <a:r>
              <a:rPr lang="en-US"/>
              <a:t>SP Video </a:t>
            </a:r>
          </a:p>
        </p:txBody>
      </p:sp>
      <p:pic>
        <p:nvPicPr>
          <p:cNvPr id="3" name="Online Media 2" title="Zanjas y Excavación (Trenching and Excavation)">
            <a:hlinkClick r:id="" action="ppaction://media"/>
            <a:extLst>
              <a:ext uri="{FF2B5EF4-FFF2-40B4-BE49-F238E27FC236}">
                <a16:creationId xmlns:a16="http://schemas.microsoft.com/office/drawing/2014/main" id="{5D577A27-757D-1DD3-605E-7F639A0F6570}"/>
              </a:ext>
            </a:extLst>
          </p:cNvPr>
          <p:cNvPicPr>
            <a:picLocks noRot="1" noChangeAspect="1"/>
          </p:cNvPicPr>
          <p:nvPr>
            <a:videoFile r:link="rId1"/>
          </p:nvPr>
        </p:nvPicPr>
        <p:blipFill>
          <a:blip r:embed="rId3"/>
          <a:stretch>
            <a:fillRect/>
          </a:stretch>
        </p:blipFill>
        <p:spPr>
          <a:xfrm>
            <a:off x="2431473" y="1852787"/>
            <a:ext cx="7176654" cy="4054819"/>
          </a:xfrm>
          <a:prstGeom prst="rect">
            <a:avLst/>
          </a:prstGeom>
        </p:spPr>
      </p:pic>
    </p:spTree>
    <p:extLst>
      <p:ext uri="{BB962C8B-B14F-4D97-AF65-F5344CB8AC3E}">
        <p14:creationId xmlns:p14="http://schemas.microsoft.com/office/powerpoint/2010/main" val="12042755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 name="Online Media 1" title="Trenching and Excavation">
            <a:hlinkClick r:id="" action="ppaction://media"/>
            <a:extLst>
              <a:ext uri="{FF2B5EF4-FFF2-40B4-BE49-F238E27FC236}">
                <a16:creationId xmlns:a16="http://schemas.microsoft.com/office/drawing/2014/main" id="{0E2BAF73-47F0-3BCA-B16F-EA47E3747853}"/>
              </a:ext>
            </a:extLst>
          </p:cNvPr>
          <p:cNvPicPr>
            <a:picLocks noRot="1" noChangeAspect="1"/>
          </p:cNvPicPr>
          <p:nvPr>
            <a:videoFile r:link="rId1"/>
          </p:nvPr>
        </p:nvPicPr>
        <p:blipFill>
          <a:blip r:embed="rId3"/>
          <a:stretch>
            <a:fillRect/>
          </a:stretch>
        </p:blipFill>
        <p:spPr>
          <a:xfrm>
            <a:off x="1656027" y="970407"/>
            <a:ext cx="8702963" cy="4917186"/>
          </a:xfrm>
          <a:prstGeom prst="rect">
            <a:avLst/>
          </a:prstGeom>
        </p:spPr>
      </p:pic>
    </p:spTree>
    <p:extLst>
      <p:ext uri="{BB962C8B-B14F-4D97-AF65-F5344CB8AC3E}">
        <p14:creationId xmlns:p14="http://schemas.microsoft.com/office/powerpoint/2010/main" val="39110695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2"/>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2"/>
                                        </p:tgtEl>
                                      </p:cBhvr>
                                    </p:cmd>
                                  </p:childTnLst>
                                </p:cTn>
                              </p:par>
                            </p:childTnLst>
                          </p:cTn>
                        </p:par>
                      </p:childTnLst>
                    </p:cTn>
                  </p:par>
                </p:childTnLst>
              </p:cTn>
              <p:nextCondLst>
                <p:cond evt="onClick" delay="0">
                  <p:tgtEl>
                    <p:spTgt spid="2"/>
                  </p:tgtEl>
                </p:cond>
              </p:nextCondLst>
            </p:seq>
            <p:video>
              <p:cMediaNode vol="80000">
                <p:cTn id="12" fill="hold" display="0">
                  <p:stCondLst>
                    <p:cond delay="indefinite"/>
                  </p:stCondLst>
                </p:cTn>
                <p:tgtEl>
                  <p:spTgt spid="2"/>
                </p:tgtEl>
              </p:cMediaNode>
            </p:vide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A961F44-899A-8409-0319-0C5901FDC387}"/>
              </a:ext>
            </a:extLst>
          </p:cNvPr>
          <p:cNvSpPr txBox="1"/>
          <p:nvPr/>
        </p:nvSpPr>
        <p:spPr>
          <a:xfrm>
            <a:off x="3047238" y="3244334"/>
            <a:ext cx="6094476" cy="369332"/>
          </a:xfrm>
          <a:prstGeom prst="rect">
            <a:avLst/>
          </a:prstGeom>
          <a:noFill/>
        </p:spPr>
        <p:txBody>
          <a:bodyPr wrap="square">
            <a:spAutoFit/>
          </a:bodyPr>
          <a:lstStyle/>
          <a:p>
            <a:r>
              <a:rPr lang="en-US" b="0" i="0" dirty="0">
                <a:solidFill>
                  <a:srgbClr val="000000"/>
                </a:solidFill>
                <a:effectLst/>
                <a:latin typeface="Times New Roman" panose="02020603050405020304" pitchFamily="18" charset="0"/>
              </a:rPr>
              <a:t> </a:t>
            </a:r>
            <a:endParaRPr lang="en-US" dirty="0"/>
          </a:p>
        </p:txBody>
      </p:sp>
      <p:pic>
        <p:nvPicPr>
          <p:cNvPr id="4" name="Online Media 2" title="Zanjas y Excavación (Trenching and Excavation)">
            <a:hlinkClick r:id="" action="ppaction://media"/>
            <a:extLst>
              <a:ext uri="{FF2B5EF4-FFF2-40B4-BE49-F238E27FC236}">
                <a16:creationId xmlns:a16="http://schemas.microsoft.com/office/drawing/2014/main" id="{81D71D44-E4D4-17FF-ADDB-B3F1A6E1BA35}"/>
              </a:ext>
            </a:extLst>
          </p:cNvPr>
          <p:cNvPicPr>
            <a:picLocks noRot="1" noChangeAspect="1"/>
          </p:cNvPicPr>
          <p:nvPr>
            <a:videoFile r:link="rId1"/>
          </p:nvPr>
        </p:nvPicPr>
        <p:blipFill>
          <a:blip r:embed="rId3"/>
          <a:stretch>
            <a:fillRect/>
          </a:stretch>
        </p:blipFill>
        <p:spPr>
          <a:xfrm>
            <a:off x="2530764" y="1414637"/>
            <a:ext cx="7176654" cy="4054819"/>
          </a:xfrm>
          <a:prstGeom prst="rect">
            <a:avLst/>
          </a:prstGeom>
        </p:spPr>
      </p:pic>
    </p:spTree>
    <p:extLst>
      <p:ext uri="{BB962C8B-B14F-4D97-AF65-F5344CB8AC3E}">
        <p14:creationId xmlns:p14="http://schemas.microsoft.com/office/powerpoint/2010/main" val="28090454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2CE395-BA2F-57C3-73FC-5758A27DC090}"/>
              </a:ext>
            </a:extLst>
          </p:cNvPr>
          <p:cNvSpPr>
            <a:spLocks noGrp="1"/>
          </p:cNvSpPr>
          <p:nvPr>
            <p:ph type="title"/>
          </p:nvPr>
        </p:nvSpPr>
        <p:spPr>
          <a:xfrm>
            <a:off x="1176866" y="365125"/>
            <a:ext cx="10176933" cy="1325563"/>
          </a:xfrm>
        </p:spPr>
        <p:txBody>
          <a:bodyPr>
            <a:normAutofit fontScale="90000"/>
          </a:bodyPr>
          <a:lstStyle/>
          <a:p>
            <a:r>
              <a:rPr lang="en-US"/>
              <a:t>Equipment: Safe Condition / Working Order</a:t>
            </a:r>
          </a:p>
        </p:txBody>
      </p:sp>
      <p:sp>
        <p:nvSpPr>
          <p:cNvPr id="3" name="Content Placeholder 2">
            <a:extLst>
              <a:ext uri="{FF2B5EF4-FFF2-40B4-BE49-F238E27FC236}">
                <a16:creationId xmlns:a16="http://schemas.microsoft.com/office/drawing/2014/main" id="{76D38065-4C3E-A27F-8AE8-3840FABB5D07}"/>
              </a:ext>
            </a:extLst>
          </p:cNvPr>
          <p:cNvSpPr>
            <a:spLocks noGrp="1"/>
          </p:cNvSpPr>
          <p:nvPr>
            <p:ph idx="1"/>
          </p:nvPr>
        </p:nvSpPr>
        <p:spPr/>
        <p:txBody>
          <a:bodyPr/>
          <a:lstStyle/>
          <a:p>
            <a:pPr lvl="0"/>
            <a:r>
              <a:rPr lang="en-US" b="1"/>
              <a:t>Expectation:</a:t>
            </a:r>
            <a:r>
              <a:rPr lang="en-US"/>
              <a:t> Only use equipment that is in safe working condition. (shoring)</a:t>
            </a:r>
          </a:p>
          <a:p>
            <a:pPr lvl="1"/>
            <a:r>
              <a:rPr lang="en-US" b="1"/>
              <a:t>Pre-task inspections:</a:t>
            </a:r>
            <a:r>
              <a:rPr lang="en-US"/>
              <a:t> (Job Hazard Analysis) Identify and review essential inspection points for your equipment, including guards, hydraulic systems, lighting and alarm functionality, tires or tracks, pins, personal protective equipment (PPE), and other pertinent safety features.  </a:t>
            </a:r>
          </a:p>
          <a:p>
            <a:r>
              <a:rPr lang="en-US" b="1"/>
              <a:t>Tag-out:</a:t>
            </a:r>
            <a:r>
              <a:rPr lang="en-US"/>
              <a:t> If unsafe, stop and remove from service; notify [Supervisor/Foreman].</a:t>
            </a:r>
          </a:p>
          <a:p>
            <a:endParaRPr lang="en-US"/>
          </a:p>
        </p:txBody>
      </p:sp>
    </p:spTree>
    <p:extLst>
      <p:ext uri="{BB962C8B-B14F-4D97-AF65-F5344CB8AC3E}">
        <p14:creationId xmlns:p14="http://schemas.microsoft.com/office/powerpoint/2010/main" val="98762666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2526FFE-24B3-E907-455D-21E85BDAEC32}"/>
              </a:ext>
            </a:extLst>
          </p:cNvPr>
          <p:cNvPicPr>
            <a:picLocks noChangeAspect="1"/>
          </p:cNvPicPr>
          <p:nvPr/>
        </p:nvPicPr>
        <p:blipFill>
          <a:blip r:embed="rId2"/>
          <a:stretch>
            <a:fillRect/>
          </a:stretch>
        </p:blipFill>
        <p:spPr>
          <a:xfrm>
            <a:off x="121920" y="-558800"/>
            <a:ext cx="12070080" cy="8351520"/>
          </a:xfrm>
          <a:prstGeom prst="rect">
            <a:avLst/>
          </a:prstGeom>
        </p:spPr>
      </p:pic>
    </p:spTree>
    <p:extLst>
      <p:ext uri="{BB962C8B-B14F-4D97-AF65-F5344CB8AC3E}">
        <p14:creationId xmlns:p14="http://schemas.microsoft.com/office/powerpoint/2010/main" val="203640444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533DC83-F1AD-D4DA-F38A-506F0EE49976}"/>
              </a:ext>
            </a:extLst>
          </p:cNvPr>
          <p:cNvPicPr>
            <a:picLocks noChangeAspect="1"/>
          </p:cNvPicPr>
          <p:nvPr/>
        </p:nvPicPr>
        <p:blipFill>
          <a:blip r:embed="rId2"/>
          <a:stretch>
            <a:fillRect/>
          </a:stretch>
        </p:blipFill>
        <p:spPr>
          <a:xfrm>
            <a:off x="711200" y="629920"/>
            <a:ext cx="10515600" cy="5709919"/>
          </a:xfrm>
          <a:prstGeom prst="rect">
            <a:avLst/>
          </a:prstGeom>
        </p:spPr>
      </p:pic>
    </p:spTree>
    <p:extLst>
      <p:ext uri="{BB962C8B-B14F-4D97-AF65-F5344CB8AC3E}">
        <p14:creationId xmlns:p14="http://schemas.microsoft.com/office/powerpoint/2010/main" val="77081031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8672BA-FD06-A928-E20B-43B26A8A4B59}"/>
              </a:ext>
            </a:extLst>
          </p:cNvPr>
          <p:cNvSpPr>
            <a:spLocks noGrp="1"/>
          </p:cNvSpPr>
          <p:nvPr>
            <p:ph type="title"/>
          </p:nvPr>
        </p:nvSpPr>
        <p:spPr>
          <a:xfrm>
            <a:off x="1117600" y="365125"/>
            <a:ext cx="10236200" cy="1325563"/>
          </a:xfrm>
        </p:spPr>
        <p:txBody>
          <a:bodyPr>
            <a:normAutofit fontScale="90000"/>
          </a:bodyPr>
          <a:lstStyle/>
          <a:p>
            <a:r>
              <a:rPr lang="en-US" b="1"/>
              <a:t>Competent Person (Definition &amp; Duties)</a:t>
            </a:r>
            <a:br>
              <a:rPr lang="en-US" b="1"/>
            </a:br>
            <a:endParaRPr lang="en-US"/>
          </a:p>
        </p:txBody>
      </p:sp>
      <p:sp>
        <p:nvSpPr>
          <p:cNvPr id="3" name="Content Placeholder 2">
            <a:extLst>
              <a:ext uri="{FF2B5EF4-FFF2-40B4-BE49-F238E27FC236}">
                <a16:creationId xmlns:a16="http://schemas.microsoft.com/office/drawing/2014/main" id="{75C709B4-5DE7-8703-9D7D-7FDABCAEE71C}"/>
              </a:ext>
            </a:extLst>
          </p:cNvPr>
          <p:cNvSpPr>
            <a:spLocks noGrp="1"/>
          </p:cNvSpPr>
          <p:nvPr>
            <p:ph idx="1"/>
          </p:nvPr>
        </p:nvSpPr>
        <p:spPr>
          <a:xfrm>
            <a:off x="558800" y="1825625"/>
            <a:ext cx="10795000" cy="4351338"/>
          </a:xfrm>
        </p:spPr>
        <p:txBody>
          <a:bodyPr>
            <a:normAutofit fontScale="92500" lnSpcReduction="10000"/>
          </a:bodyPr>
          <a:lstStyle/>
          <a:p>
            <a:pPr lvl="0"/>
            <a:r>
              <a:rPr lang="en-US" b="1"/>
              <a:t>Definition (trenching/excavation):</a:t>
            </a:r>
            <a:r>
              <a:rPr lang="en-US"/>
              <a:t> A person who can identify existing and predictable hazards in and around an excavation (e.g., cave-in risk, protective system issues, water, atmospheres, access/egress) </a:t>
            </a:r>
            <a:r>
              <a:rPr lang="en-US" b="1"/>
              <a:t>and</a:t>
            </a:r>
            <a:r>
              <a:rPr lang="en-US"/>
              <a:t> has authority to take prompt corrective action, including stopping work and removing employees from danger.</a:t>
            </a:r>
          </a:p>
          <a:p>
            <a:pPr lvl="0"/>
            <a:r>
              <a:rPr lang="en-US" b="1"/>
              <a:t>Soil types (OSHA):</a:t>
            </a:r>
            <a:r>
              <a:rPr lang="en-US"/>
              <a:t> </a:t>
            </a:r>
            <a:r>
              <a:rPr lang="en-US" b="1"/>
              <a:t>Stable Rock</a:t>
            </a:r>
            <a:r>
              <a:rPr lang="en-US"/>
              <a:t>—natural solid mineral that can be excavated with vertical sides and remain intact; </a:t>
            </a:r>
            <a:r>
              <a:rPr lang="en-US" b="1"/>
              <a:t>Type A</a:t>
            </a:r>
            <a:r>
              <a:rPr lang="en-US"/>
              <a:t>—most stable soil; </a:t>
            </a:r>
            <a:r>
              <a:rPr lang="en-US" b="1"/>
              <a:t>Type B</a:t>
            </a:r>
            <a:r>
              <a:rPr lang="en-US"/>
              <a:t>—medium stability; </a:t>
            </a:r>
            <a:r>
              <a:rPr lang="en-US" b="1"/>
              <a:t>Type C</a:t>
            </a:r>
            <a:r>
              <a:rPr lang="en-US"/>
              <a:t>—least stable (often granular/sandy or with water/seepage). Competent person must classify based on site conditions and tests.</a:t>
            </a:r>
          </a:p>
          <a:p>
            <a:pPr lvl="0"/>
            <a:r>
              <a:rPr lang="en-US" b="1"/>
              <a:t>Responsibilities:</a:t>
            </a:r>
            <a:r>
              <a:rPr lang="en-US"/>
              <a:t> Daily inspections; classify soil; select protective system; verify access/egress; control water; stop work when unsafe.</a:t>
            </a:r>
          </a:p>
          <a:p>
            <a:pPr lvl="0"/>
            <a:r>
              <a:rPr lang="en-US" b="1"/>
              <a:t>Local note:</a:t>
            </a:r>
            <a:r>
              <a:rPr lang="en-US"/>
              <a:t> Arizona soils are often treated as Class C unless testing/classification supports otherwise (confirm per your program).</a:t>
            </a:r>
          </a:p>
          <a:p>
            <a:pPr lvl="0"/>
            <a:r>
              <a:rPr lang="en-US"/>
              <a:t> </a:t>
            </a:r>
          </a:p>
          <a:p>
            <a:pPr lvl="0"/>
            <a:r>
              <a:rPr lang="en-US" b="1"/>
              <a:t>Trigger events:</a:t>
            </a:r>
            <a:r>
              <a:rPr lang="en-US"/>
              <a:t> Re-inspect after rain, vibration changes, spoil movement, utility discovery, or any hazard-increasing event.</a:t>
            </a:r>
          </a:p>
          <a:p>
            <a:endParaRPr lang="en-US"/>
          </a:p>
        </p:txBody>
      </p:sp>
    </p:spTree>
    <p:extLst>
      <p:ext uri="{BB962C8B-B14F-4D97-AF65-F5344CB8AC3E}">
        <p14:creationId xmlns:p14="http://schemas.microsoft.com/office/powerpoint/2010/main" val="30597643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46E809-4E67-4A44-CDEE-495AA535DEA9}"/>
              </a:ext>
            </a:extLst>
          </p:cNvPr>
          <p:cNvSpPr>
            <a:spLocks noGrp="1"/>
          </p:cNvSpPr>
          <p:nvPr>
            <p:ph type="title"/>
          </p:nvPr>
        </p:nvSpPr>
        <p:spPr>
          <a:xfrm>
            <a:off x="1854200" y="365125"/>
            <a:ext cx="9499600" cy="1325563"/>
          </a:xfrm>
        </p:spPr>
        <p:txBody>
          <a:bodyPr/>
          <a:lstStyle/>
          <a:p>
            <a:r>
              <a:rPr lang="en-US"/>
              <a:t>Spoil Piles / Materials at the Edge</a:t>
            </a:r>
          </a:p>
        </p:txBody>
      </p:sp>
      <p:sp>
        <p:nvSpPr>
          <p:cNvPr id="3" name="Content Placeholder 2">
            <a:extLst>
              <a:ext uri="{FF2B5EF4-FFF2-40B4-BE49-F238E27FC236}">
                <a16:creationId xmlns:a16="http://schemas.microsoft.com/office/drawing/2014/main" id="{FA06E14A-5C83-E2EC-9F3C-07EC4DA6C649}"/>
              </a:ext>
            </a:extLst>
          </p:cNvPr>
          <p:cNvSpPr>
            <a:spLocks noGrp="1"/>
          </p:cNvSpPr>
          <p:nvPr>
            <p:ph idx="1"/>
          </p:nvPr>
        </p:nvSpPr>
        <p:spPr/>
        <p:txBody>
          <a:bodyPr/>
          <a:lstStyle/>
          <a:p>
            <a:pPr lvl="0"/>
            <a:r>
              <a:rPr lang="en-US"/>
              <a:t>Spoil Piles / Materials at the </a:t>
            </a:r>
            <a:r>
              <a:rPr lang="en-US" b="1"/>
              <a:t>Setback:</a:t>
            </a:r>
            <a:r>
              <a:rPr lang="en-US"/>
              <a:t> Keep spoil/materials far enough from the edge to prevent cave-ins and falling material.</a:t>
            </a:r>
          </a:p>
          <a:p>
            <a:pPr lvl="1"/>
            <a:r>
              <a:rPr lang="en-US" b="1"/>
              <a:t>Housekeeping:</a:t>
            </a:r>
            <a:r>
              <a:rPr lang="en-US"/>
              <a:t> Ensure edges are tidy and make sure walkways and ladders are unobstructed.</a:t>
            </a:r>
          </a:p>
          <a:p>
            <a:r>
              <a:rPr lang="en-US" b="1"/>
              <a:t>Equipment positioning:</a:t>
            </a:r>
            <a:r>
              <a:rPr lang="en-US"/>
              <a:t> Keep heavy equipment back from the edge; account for vibrations and surcharge loads.</a:t>
            </a:r>
          </a:p>
          <a:p>
            <a:endParaRPr lang="en-US"/>
          </a:p>
        </p:txBody>
      </p:sp>
    </p:spTree>
    <p:extLst>
      <p:ext uri="{BB962C8B-B14F-4D97-AF65-F5344CB8AC3E}">
        <p14:creationId xmlns:p14="http://schemas.microsoft.com/office/powerpoint/2010/main" val="130658222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E6E6433-B109-79F2-12A1-053FB68EB9C2}"/>
              </a:ext>
            </a:extLst>
          </p:cNvPr>
          <p:cNvPicPr>
            <a:picLocks noChangeAspect="1"/>
          </p:cNvPicPr>
          <p:nvPr/>
        </p:nvPicPr>
        <p:blipFill>
          <a:blip r:embed="rId2"/>
          <a:stretch>
            <a:fillRect/>
          </a:stretch>
        </p:blipFill>
        <p:spPr>
          <a:xfrm>
            <a:off x="225083" y="609730"/>
            <a:ext cx="11735451" cy="5240867"/>
          </a:xfrm>
          <a:prstGeom prst="rect">
            <a:avLst/>
          </a:prstGeom>
        </p:spPr>
      </p:pic>
    </p:spTree>
    <p:extLst>
      <p:ext uri="{BB962C8B-B14F-4D97-AF65-F5344CB8AC3E}">
        <p14:creationId xmlns:p14="http://schemas.microsoft.com/office/powerpoint/2010/main" val="247425268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DD5637-1BE7-4CFA-11A1-7352BAFA7047}"/>
              </a:ext>
            </a:extLst>
          </p:cNvPr>
          <p:cNvSpPr>
            <a:spLocks noGrp="1"/>
          </p:cNvSpPr>
          <p:nvPr>
            <p:ph type="title"/>
          </p:nvPr>
        </p:nvSpPr>
        <p:spPr/>
        <p:txBody>
          <a:bodyPr/>
          <a:lstStyle/>
          <a:p>
            <a:r>
              <a:rPr lang="en-US"/>
              <a:t>Access &amp; Egress (Ramps / Steps / Ladders — 25 ft Rule)</a:t>
            </a:r>
          </a:p>
        </p:txBody>
      </p:sp>
      <p:sp>
        <p:nvSpPr>
          <p:cNvPr id="3" name="Content Placeholder 2">
            <a:extLst>
              <a:ext uri="{FF2B5EF4-FFF2-40B4-BE49-F238E27FC236}">
                <a16:creationId xmlns:a16="http://schemas.microsoft.com/office/drawing/2014/main" id="{0FD0CC8A-3A80-00F0-5992-2A539248ED57}"/>
              </a:ext>
            </a:extLst>
          </p:cNvPr>
          <p:cNvSpPr>
            <a:spLocks noGrp="1"/>
          </p:cNvSpPr>
          <p:nvPr>
            <p:ph idx="1"/>
          </p:nvPr>
        </p:nvSpPr>
        <p:spPr>
          <a:xfrm>
            <a:off x="313267" y="1825625"/>
            <a:ext cx="11040533" cy="4351338"/>
          </a:xfrm>
        </p:spPr>
        <p:txBody>
          <a:bodyPr/>
          <a:lstStyle/>
          <a:p>
            <a:pPr lvl="0"/>
            <a:r>
              <a:rPr lang="en-US" b="1"/>
              <a:t>Requirement:</a:t>
            </a:r>
            <a:r>
              <a:rPr lang="en-US"/>
              <a:t> Provide a safe means of exit so workers do not travel more than 25 ft laterally in the trench to reach it.</a:t>
            </a:r>
          </a:p>
          <a:p>
            <a:pPr lvl="0"/>
            <a:r>
              <a:rPr lang="en-US" b="1"/>
              <a:t>Options:</a:t>
            </a:r>
            <a:r>
              <a:rPr lang="en-US"/>
              <a:t> Ladder(s), ramp, steps—appropriate for depth and conditions.</a:t>
            </a:r>
          </a:p>
          <a:p>
            <a:pPr lvl="0"/>
            <a:r>
              <a:rPr lang="en-US" b="1"/>
              <a:t>Keep clear:</a:t>
            </a:r>
            <a:r>
              <a:rPr lang="en-US"/>
              <a:t> Do not block access points with spoil, materials, or equipment.</a:t>
            </a:r>
          </a:p>
          <a:p>
            <a:pPr lvl="0"/>
            <a:r>
              <a:rPr lang="en-US" b="1"/>
              <a:t>Inspection:</a:t>
            </a:r>
            <a:r>
              <a:rPr lang="en-US"/>
              <a:t> Competent person verifies access/egress each shift and after any hazard-increasing event.  Who is considered a competent person?</a:t>
            </a:r>
          </a:p>
          <a:p>
            <a:endParaRPr lang="en-US"/>
          </a:p>
        </p:txBody>
      </p:sp>
    </p:spTree>
    <p:extLst>
      <p:ext uri="{BB962C8B-B14F-4D97-AF65-F5344CB8AC3E}">
        <p14:creationId xmlns:p14="http://schemas.microsoft.com/office/powerpoint/2010/main" val="209900769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1476E87-DBF9-64F5-A82E-088D34A1EA65}"/>
              </a:ext>
            </a:extLst>
          </p:cNvPr>
          <p:cNvPicPr>
            <a:picLocks noChangeAspect="1"/>
          </p:cNvPicPr>
          <p:nvPr/>
        </p:nvPicPr>
        <p:blipFill>
          <a:blip r:embed="rId2"/>
          <a:stretch>
            <a:fillRect/>
          </a:stretch>
        </p:blipFill>
        <p:spPr>
          <a:xfrm>
            <a:off x="1280160" y="0"/>
            <a:ext cx="10688320" cy="7122160"/>
          </a:xfrm>
          <a:prstGeom prst="rect">
            <a:avLst/>
          </a:prstGeom>
        </p:spPr>
      </p:pic>
    </p:spTree>
    <p:extLst>
      <p:ext uri="{BB962C8B-B14F-4D97-AF65-F5344CB8AC3E}">
        <p14:creationId xmlns:p14="http://schemas.microsoft.com/office/powerpoint/2010/main" val="406670401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4ABAEE-0A94-1B9D-EF62-DC5BA420DC43}"/>
              </a:ext>
            </a:extLst>
          </p:cNvPr>
          <p:cNvSpPr>
            <a:spLocks noGrp="1"/>
          </p:cNvSpPr>
          <p:nvPr>
            <p:ph type="title"/>
          </p:nvPr>
        </p:nvSpPr>
        <p:spPr>
          <a:xfrm>
            <a:off x="2650066" y="365125"/>
            <a:ext cx="8703733" cy="1325563"/>
          </a:xfrm>
        </p:spPr>
        <p:txBody>
          <a:bodyPr/>
          <a:lstStyle/>
          <a:p>
            <a:r>
              <a:rPr lang="en-US"/>
              <a:t>Ladders &amp; Points of Contact</a:t>
            </a:r>
          </a:p>
        </p:txBody>
      </p:sp>
      <p:sp>
        <p:nvSpPr>
          <p:cNvPr id="3" name="Content Placeholder 2">
            <a:extLst>
              <a:ext uri="{FF2B5EF4-FFF2-40B4-BE49-F238E27FC236}">
                <a16:creationId xmlns:a16="http://schemas.microsoft.com/office/drawing/2014/main" id="{2E8F7807-18D7-A2D2-888E-FAC78B787321}"/>
              </a:ext>
            </a:extLst>
          </p:cNvPr>
          <p:cNvSpPr>
            <a:spLocks noGrp="1"/>
          </p:cNvSpPr>
          <p:nvPr>
            <p:ph idx="1"/>
          </p:nvPr>
        </p:nvSpPr>
        <p:spPr/>
        <p:txBody>
          <a:bodyPr>
            <a:normAutofit/>
          </a:bodyPr>
          <a:lstStyle/>
          <a:p>
            <a:r>
              <a:rPr lang="en-US" b="1"/>
              <a:t>          Always inspect PPE </a:t>
            </a:r>
            <a:endParaRPr lang="en-US"/>
          </a:p>
          <a:p>
            <a:pPr lvl="0"/>
            <a:r>
              <a:rPr lang="en-US" b="1"/>
              <a:t>Condition:</a:t>
            </a:r>
            <a:r>
              <a:rPr lang="en-US"/>
              <a:t> Inspect before use; remove damaged ladders from service.</a:t>
            </a:r>
          </a:p>
          <a:p>
            <a:r>
              <a:rPr lang="en-US" b="1"/>
              <a:t> </a:t>
            </a:r>
            <a:endParaRPr lang="en-US"/>
          </a:p>
          <a:p>
            <a:pPr lvl="0"/>
            <a:r>
              <a:rPr lang="en-US" b="1"/>
              <a:t>Points of contact:</a:t>
            </a:r>
            <a:r>
              <a:rPr lang="en-US"/>
              <a:t> Ensure you keep three points of contact at all times when climbing or descending. And the ladder must extend 3 ft above the landing</a:t>
            </a:r>
          </a:p>
          <a:p>
            <a:r>
              <a:rPr lang="en-US"/>
              <a:t> </a:t>
            </a:r>
          </a:p>
          <a:p>
            <a:r>
              <a:rPr lang="en-US"/>
              <a:t> </a:t>
            </a:r>
          </a:p>
          <a:p>
            <a:pPr lvl="0"/>
            <a:r>
              <a:rPr lang="en-US" b="1"/>
              <a:t>Access/egress tie-in:</a:t>
            </a:r>
            <a:r>
              <a:rPr lang="en-US"/>
              <a:t> Ladder/ramp/stairs must be available, so workers never travel more than 25 ft laterally to exit.</a:t>
            </a:r>
          </a:p>
          <a:p>
            <a:endParaRPr lang="en-US"/>
          </a:p>
        </p:txBody>
      </p:sp>
    </p:spTree>
    <p:extLst>
      <p:ext uri="{BB962C8B-B14F-4D97-AF65-F5344CB8AC3E}">
        <p14:creationId xmlns:p14="http://schemas.microsoft.com/office/powerpoint/2010/main" val="34864697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C46DC515-4888-5218-0EB7-DA9D91212BDE}"/>
              </a:ext>
            </a:extLst>
          </p:cNvPr>
          <p:cNvPicPr>
            <a:picLocks noChangeAspect="1"/>
          </p:cNvPicPr>
          <p:nvPr/>
        </p:nvPicPr>
        <p:blipFill>
          <a:blip r:embed="rId2"/>
          <a:stretch>
            <a:fillRect/>
          </a:stretch>
        </p:blipFill>
        <p:spPr>
          <a:xfrm>
            <a:off x="203200" y="487680"/>
            <a:ext cx="11805920" cy="6126480"/>
          </a:xfrm>
          <a:prstGeom prst="rect">
            <a:avLst/>
          </a:prstGeom>
        </p:spPr>
      </p:pic>
    </p:spTree>
    <p:extLst>
      <p:ext uri="{BB962C8B-B14F-4D97-AF65-F5344CB8AC3E}">
        <p14:creationId xmlns:p14="http://schemas.microsoft.com/office/powerpoint/2010/main" val="113911433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66AD79-A55D-1F7C-57AC-A63EE5250C91}"/>
              </a:ext>
            </a:extLst>
          </p:cNvPr>
          <p:cNvSpPr>
            <a:spLocks noGrp="1"/>
          </p:cNvSpPr>
          <p:nvPr>
            <p:ph type="title"/>
          </p:nvPr>
        </p:nvSpPr>
        <p:spPr>
          <a:xfrm>
            <a:off x="2506132" y="365125"/>
            <a:ext cx="8847667" cy="1325563"/>
          </a:xfrm>
        </p:spPr>
        <p:txBody>
          <a:bodyPr/>
          <a:lstStyle/>
          <a:p>
            <a:r>
              <a:rPr lang="en-US"/>
              <a:t>Common Trench Hazards</a:t>
            </a:r>
          </a:p>
        </p:txBody>
      </p:sp>
      <p:sp>
        <p:nvSpPr>
          <p:cNvPr id="3" name="Content Placeholder 2">
            <a:extLst>
              <a:ext uri="{FF2B5EF4-FFF2-40B4-BE49-F238E27FC236}">
                <a16:creationId xmlns:a16="http://schemas.microsoft.com/office/drawing/2014/main" id="{074FCF89-7E56-FFD0-E618-794569928D8B}"/>
              </a:ext>
            </a:extLst>
          </p:cNvPr>
          <p:cNvSpPr>
            <a:spLocks noGrp="1"/>
          </p:cNvSpPr>
          <p:nvPr>
            <p:ph idx="1"/>
          </p:nvPr>
        </p:nvSpPr>
        <p:spPr/>
        <p:txBody>
          <a:bodyPr>
            <a:normAutofit/>
          </a:bodyPr>
          <a:lstStyle/>
          <a:p>
            <a:r>
              <a:rPr lang="en-US" b="1"/>
              <a:t>Environmental / Site Conditions</a:t>
            </a:r>
          </a:p>
          <a:p>
            <a:pPr lvl="0"/>
            <a:r>
              <a:rPr lang="en-US" b="1"/>
              <a:t>Vibrations:</a:t>
            </a:r>
            <a:r>
              <a:rPr lang="en-US"/>
              <a:t> Traffic, equipment operation, compactors—can affect trench stability.</a:t>
            </a:r>
          </a:p>
          <a:p>
            <a:pPr lvl="1"/>
            <a:r>
              <a:rPr lang="en-US" b="1"/>
              <a:t>Soil types:</a:t>
            </a:r>
            <a:r>
              <a:rPr lang="en-US"/>
              <a:t> Understand how soil is classified and determine which protection methods are necessary.</a:t>
            </a:r>
          </a:p>
          <a:p>
            <a:r>
              <a:rPr lang="en-US" b="1"/>
              <a:t>Hazardous atmospheres/gases:</a:t>
            </a:r>
            <a:r>
              <a:rPr lang="en-US"/>
              <a:t> Especially near sewer lines or decomposing material—monitor as required.</a:t>
            </a:r>
          </a:p>
          <a:p>
            <a:r>
              <a:rPr lang="en-US" b="1"/>
              <a:t>Heat:</a:t>
            </a:r>
            <a:r>
              <a:rPr lang="en-US"/>
              <a:t> Hydration, shade, and work/rest planning.</a:t>
            </a:r>
          </a:p>
          <a:p>
            <a:r>
              <a:rPr lang="en-US" b="1"/>
              <a:t>Moisture/water:</a:t>
            </a:r>
            <a:r>
              <a:rPr lang="en-US"/>
              <a:t> Rain, leaks, groundwater—can weaken walls and increase collapse risk.</a:t>
            </a:r>
          </a:p>
          <a:p>
            <a:r>
              <a:rPr lang="en-US" b="1"/>
              <a:t>Breaks/rest:</a:t>
            </a:r>
            <a:r>
              <a:rPr lang="en-US"/>
              <a:t> Plan recovery and rotate tasks to prevent heat stress/fatigue.</a:t>
            </a:r>
          </a:p>
          <a:p>
            <a:endParaRPr lang="en-US"/>
          </a:p>
        </p:txBody>
      </p:sp>
    </p:spTree>
    <p:extLst>
      <p:ext uri="{BB962C8B-B14F-4D97-AF65-F5344CB8AC3E}">
        <p14:creationId xmlns:p14="http://schemas.microsoft.com/office/powerpoint/2010/main" val="347695764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8E977E1-0BFD-E261-2D46-0161CF532970}"/>
              </a:ext>
            </a:extLst>
          </p:cNvPr>
          <p:cNvPicPr>
            <a:picLocks noChangeAspect="1"/>
          </p:cNvPicPr>
          <p:nvPr/>
        </p:nvPicPr>
        <p:blipFill>
          <a:blip r:embed="rId2"/>
          <a:stretch>
            <a:fillRect/>
          </a:stretch>
        </p:blipFill>
        <p:spPr>
          <a:xfrm>
            <a:off x="81280" y="0"/>
            <a:ext cx="12110720" cy="6939280"/>
          </a:xfrm>
          <a:prstGeom prst="rect">
            <a:avLst/>
          </a:prstGeom>
        </p:spPr>
      </p:pic>
    </p:spTree>
    <p:extLst>
      <p:ext uri="{BB962C8B-B14F-4D97-AF65-F5344CB8AC3E}">
        <p14:creationId xmlns:p14="http://schemas.microsoft.com/office/powerpoint/2010/main" val="297679298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A6C616-2B66-7D58-A664-BC9169E38F95}"/>
              </a:ext>
            </a:extLst>
          </p:cNvPr>
          <p:cNvSpPr>
            <a:spLocks noGrp="1"/>
          </p:cNvSpPr>
          <p:nvPr>
            <p:ph type="title"/>
          </p:nvPr>
        </p:nvSpPr>
        <p:spPr>
          <a:xfrm>
            <a:off x="1837266" y="365125"/>
            <a:ext cx="9516533" cy="1325563"/>
          </a:xfrm>
        </p:spPr>
        <p:txBody>
          <a:bodyPr/>
          <a:lstStyle/>
          <a:p>
            <a:r>
              <a:rPr lang="en-US"/>
              <a:t>Top Incident Types: Falls &amp; Struck-By</a:t>
            </a:r>
          </a:p>
        </p:txBody>
      </p:sp>
      <p:sp>
        <p:nvSpPr>
          <p:cNvPr id="3" name="Content Placeholder 2">
            <a:extLst>
              <a:ext uri="{FF2B5EF4-FFF2-40B4-BE49-F238E27FC236}">
                <a16:creationId xmlns:a16="http://schemas.microsoft.com/office/drawing/2014/main" id="{1875963F-0193-5EE8-B5CC-A78DF7DECE05}"/>
              </a:ext>
            </a:extLst>
          </p:cNvPr>
          <p:cNvSpPr>
            <a:spLocks noGrp="1"/>
          </p:cNvSpPr>
          <p:nvPr>
            <p:ph idx="1"/>
          </p:nvPr>
        </p:nvSpPr>
        <p:spPr>
          <a:xfrm>
            <a:off x="838200" y="1825624"/>
            <a:ext cx="10515600" cy="4778375"/>
          </a:xfrm>
        </p:spPr>
        <p:txBody>
          <a:bodyPr/>
          <a:lstStyle/>
          <a:p>
            <a:pPr lvl="0"/>
            <a:r>
              <a:rPr lang="en-US" b="1"/>
              <a:t>Falls (often #1):</a:t>
            </a:r>
            <a:r>
              <a:rPr lang="en-US"/>
              <a:t> Barricades, covers, designated access, good lighting, clean edges, no jumping across.</a:t>
            </a:r>
          </a:p>
          <a:p>
            <a:pPr lvl="0"/>
            <a:r>
              <a:rPr lang="en-US" b="1"/>
              <a:t>Struck-by:</a:t>
            </a:r>
            <a:r>
              <a:rPr lang="en-US"/>
              <a:t> Spotters, exclusion zones, equipment setbacks, communication, stay out of swing radius, proper staging.</a:t>
            </a:r>
          </a:p>
          <a:p>
            <a:pPr lvl="0"/>
            <a:r>
              <a:rPr lang="en-US" b="1"/>
              <a:t>Second-person check:</a:t>
            </a:r>
            <a:r>
              <a:rPr lang="en-US"/>
              <a:t> Watch each other—call out hazards immediately.</a:t>
            </a:r>
          </a:p>
          <a:p>
            <a:endParaRPr lang="en-US"/>
          </a:p>
        </p:txBody>
      </p:sp>
    </p:spTree>
    <p:extLst>
      <p:ext uri="{BB962C8B-B14F-4D97-AF65-F5344CB8AC3E}">
        <p14:creationId xmlns:p14="http://schemas.microsoft.com/office/powerpoint/2010/main" val="134191017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546C56-6EF4-648E-D482-399B60A70F3F}"/>
              </a:ext>
            </a:extLst>
          </p:cNvPr>
          <p:cNvSpPr>
            <a:spLocks noGrp="1"/>
          </p:cNvSpPr>
          <p:nvPr>
            <p:ph type="title"/>
          </p:nvPr>
        </p:nvSpPr>
        <p:spPr>
          <a:xfrm>
            <a:off x="2853266" y="365125"/>
            <a:ext cx="8500533" cy="1325563"/>
          </a:xfrm>
        </p:spPr>
        <p:txBody>
          <a:bodyPr/>
          <a:lstStyle/>
          <a:p>
            <a:r>
              <a:rPr lang="en-US"/>
              <a:t>Caution Tape / Barricades</a:t>
            </a:r>
          </a:p>
        </p:txBody>
      </p:sp>
      <p:sp>
        <p:nvSpPr>
          <p:cNvPr id="3" name="Content Placeholder 2">
            <a:extLst>
              <a:ext uri="{FF2B5EF4-FFF2-40B4-BE49-F238E27FC236}">
                <a16:creationId xmlns:a16="http://schemas.microsoft.com/office/drawing/2014/main" id="{36541EB1-FD01-6F8E-FD3D-1B484148D171}"/>
              </a:ext>
            </a:extLst>
          </p:cNvPr>
          <p:cNvSpPr>
            <a:spLocks noGrp="1"/>
          </p:cNvSpPr>
          <p:nvPr>
            <p:ph idx="1"/>
          </p:nvPr>
        </p:nvSpPr>
        <p:spPr>
          <a:xfrm>
            <a:off x="465667" y="1825625"/>
            <a:ext cx="10888133" cy="4351338"/>
          </a:xfrm>
        </p:spPr>
        <p:txBody>
          <a:bodyPr/>
          <a:lstStyle/>
          <a:p>
            <a:pPr lvl="0"/>
            <a:r>
              <a:rPr lang="en-US" b="1"/>
              <a:t>When required:</a:t>
            </a:r>
            <a:r>
              <a:rPr lang="en-US"/>
              <a:t> Open excavations/trenches, limited visibility, public exposure, weekends/holidays,</a:t>
            </a:r>
          </a:p>
          <a:p>
            <a:pPr lvl="0"/>
            <a:r>
              <a:rPr lang="en-US" b="1"/>
              <a:t>How to set up:</a:t>
            </a:r>
            <a:r>
              <a:rPr lang="en-US"/>
              <a:t> Keep tape/barricades far enough back to prevent falls and to keep equipment away from the edge. 2ft all the way around the excavation/trench</a:t>
            </a:r>
          </a:p>
          <a:p>
            <a:pPr lvl="0"/>
            <a:r>
              <a:rPr lang="en-US" b="1"/>
              <a:t>Ownership:</a:t>
            </a:r>
            <a:r>
              <a:rPr lang="en-US"/>
              <a:t> Who is responsible for putting up, checking, and taking care of barricades? Everyone’s responsibility</a:t>
            </a:r>
          </a:p>
          <a:p>
            <a:pPr lvl="0"/>
            <a:r>
              <a:rPr lang="en-US" b="1"/>
              <a:t>Do not:</a:t>
            </a:r>
            <a:r>
              <a:rPr lang="en-US"/>
              <a:t> Step over/duck under or alter —use designated access points.</a:t>
            </a:r>
          </a:p>
          <a:p>
            <a:endParaRPr lang="en-US"/>
          </a:p>
        </p:txBody>
      </p:sp>
    </p:spTree>
    <p:extLst>
      <p:ext uri="{BB962C8B-B14F-4D97-AF65-F5344CB8AC3E}">
        <p14:creationId xmlns:p14="http://schemas.microsoft.com/office/powerpoint/2010/main" val="21007476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33BA7D-0279-1441-01A8-769235D786BC}"/>
              </a:ext>
            </a:extLst>
          </p:cNvPr>
          <p:cNvSpPr>
            <a:spLocks noGrp="1"/>
          </p:cNvSpPr>
          <p:nvPr>
            <p:ph type="title"/>
          </p:nvPr>
        </p:nvSpPr>
        <p:spPr>
          <a:xfrm>
            <a:off x="1490132" y="365125"/>
            <a:ext cx="9863667" cy="1325563"/>
          </a:xfrm>
        </p:spPr>
        <p:txBody>
          <a:bodyPr/>
          <a:lstStyle/>
          <a:p>
            <a:r>
              <a:rPr lang="en-US"/>
              <a:t>Weekends / Holidays: Secure the Site</a:t>
            </a:r>
          </a:p>
        </p:txBody>
      </p:sp>
      <p:sp>
        <p:nvSpPr>
          <p:cNvPr id="3" name="Content Placeholder 2">
            <a:extLst>
              <a:ext uri="{FF2B5EF4-FFF2-40B4-BE49-F238E27FC236}">
                <a16:creationId xmlns:a16="http://schemas.microsoft.com/office/drawing/2014/main" id="{F883580F-FF48-098C-D3E0-694044534F66}"/>
              </a:ext>
            </a:extLst>
          </p:cNvPr>
          <p:cNvSpPr>
            <a:spLocks noGrp="1"/>
          </p:cNvSpPr>
          <p:nvPr>
            <p:ph idx="1"/>
          </p:nvPr>
        </p:nvSpPr>
        <p:spPr>
          <a:xfrm>
            <a:off x="575733" y="1825625"/>
            <a:ext cx="10778067" cy="4667250"/>
          </a:xfrm>
        </p:spPr>
        <p:txBody>
          <a:bodyPr/>
          <a:lstStyle/>
          <a:p>
            <a:pPr lvl="0"/>
            <a:r>
              <a:rPr lang="en-US" b="1"/>
              <a:t>Goal:</a:t>
            </a:r>
            <a:r>
              <a:rPr lang="en-US"/>
              <a:t> No unprotected open holes/trenches left accessible when crews are off-site.</a:t>
            </a:r>
          </a:p>
          <a:p>
            <a:pPr lvl="0"/>
            <a:r>
              <a:rPr lang="en-US" b="1"/>
              <a:t>Controls (choose what applies):</a:t>
            </a:r>
            <a:r>
              <a:rPr lang="en-US"/>
              <a:t> Caution tape/barricades; fencing; trench plates/covers; backfill; signage; lighting.</a:t>
            </a:r>
          </a:p>
          <a:p>
            <a:pPr lvl="0"/>
            <a:r>
              <a:rPr lang="en-US" b="1"/>
              <a:t>Responsibility:</a:t>
            </a:r>
            <a:endParaRPr lang="en-US"/>
          </a:p>
          <a:p>
            <a:endParaRPr lang="en-US"/>
          </a:p>
        </p:txBody>
      </p:sp>
    </p:spTree>
    <p:extLst>
      <p:ext uri="{BB962C8B-B14F-4D97-AF65-F5344CB8AC3E}">
        <p14:creationId xmlns:p14="http://schemas.microsoft.com/office/powerpoint/2010/main" val="16977303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8C1E65-78D3-7850-AEDA-30B58CFC72AD}"/>
              </a:ext>
            </a:extLst>
          </p:cNvPr>
          <p:cNvSpPr>
            <a:spLocks noGrp="1"/>
          </p:cNvSpPr>
          <p:nvPr>
            <p:ph type="title"/>
          </p:nvPr>
        </p:nvSpPr>
        <p:spPr>
          <a:xfrm>
            <a:off x="2006600" y="365125"/>
            <a:ext cx="9347200" cy="1325563"/>
          </a:xfrm>
        </p:spPr>
        <p:txBody>
          <a:bodyPr>
            <a:normAutofit fontScale="90000"/>
          </a:bodyPr>
          <a:lstStyle/>
          <a:p>
            <a:r>
              <a:rPr lang="en-US" sz="4000" b="1">
                <a:latin typeface="Arial" panose="020B0604020202020204" pitchFamily="34" charset="0"/>
                <a:cs typeface="Arial" panose="020B0604020202020204" pitchFamily="34" charset="0"/>
              </a:rPr>
              <a:t>Here are a few General Precautions while Working in or Around a Trench or Blue Stake / Utility Locates (811)</a:t>
            </a:r>
            <a:br>
              <a:rPr lang="en-US" b="1"/>
            </a:br>
            <a:endParaRPr lang="en-US"/>
          </a:p>
        </p:txBody>
      </p:sp>
      <p:sp>
        <p:nvSpPr>
          <p:cNvPr id="3" name="Content Placeholder 2">
            <a:extLst>
              <a:ext uri="{FF2B5EF4-FFF2-40B4-BE49-F238E27FC236}">
                <a16:creationId xmlns:a16="http://schemas.microsoft.com/office/drawing/2014/main" id="{F055F1BD-4636-7A17-345F-88F2FF35EEDF}"/>
              </a:ext>
            </a:extLst>
          </p:cNvPr>
          <p:cNvSpPr>
            <a:spLocks noGrp="1"/>
          </p:cNvSpPr>
          <p:nvPr>
            <p:ph idx="1"/>
          </p:nvPr>
        </p:nvSpPr>
        <p:spPr>
          <a:xfrm>
            <a:off x="838200" y="1751521"/>
            <a:ext cx="10515600" cy="4351338"/>
          </a:xfrm>
        </p:spPr>
        <p:txBody>
          <a:bodyPr>
            <a:normAutofit/>
          </a:bodyPr>
          <a:lstStyle/>
          <a:p>
            <a:pPr lvl="0"/>
            <a:r>
              <a:rPr lang="en-US" b="1"/>
              <a:t>Before you dig:</a:t>
            </a:r>
            <a:r>
              <a:rPr lang="en-US"/>
              <a:t> Confirm locate ticket is current and covers the work area.</a:t>
            </a:r>
          </a:p>
          <a:p>
            <a:pPr lvl="0"/>
            <a:r>
              <a:rPr lang="en-US" b="1"/>
              <a:t>Markings:</a:t>
            </a:r>
            <a:r>
              <a:rPr lang="en-US"/>
              <a:t> Review what each marking means</a:t>
            </a:r>
          </a:p>
          <a:p>
            <a:pPr lvl="0"/>
            <a:r>
              <a:rPr lang="en-US" b="1"/>
              <a:t>Common marking colors (American Public Works Association—APWA):</a:t>
            </a:r>
            <a:r>
              <a:rPr lang="en-US"/>
              <a:t> White–proposed excavation; Pink–temporary survey; Red–electric; Yellow–gas/oil/steam; Orange–communications; Blue–potable water; Purple–reclaimed water/irrigation; Green–sewer/drain.</a:t>
            </a:r>
          </a:p>
          <a:p>
            <a:pPr lvl="0"/>
            <a:r>
              <a:rPr lang="en-US" b="1"/>
              <a:t>Exposure:</a:t>
            </a:r>
            <a:r>
              <a:rPr lang="en-US"/>
              <a:t> Use approved methods to expose utilities (e.g., potholing) before mechanical excavation near lines.</a:t>
            </a:r>
          </a:p>
          <a:p>
            <a:pPr lvl="0"/>
            <a:r>
              <a:rPr lang="en-US" b="1"/>
              <a:t>Stop work:</a:t>
            </a:r>
            <a:r>
              <a:rPr lang="en-US"/>
              <a:t> If markings are unclear or a line is found, stop and notify [Supervisor/Utility].</a:t>
            </a:r>
          </a:p>
          <a:p>
            <a:endParaRPr lang="en-US"/>
          </a:p>
        </p:txBody>
      </p:sp>
    </p:spTree>
    <p:extLst>
      <p:ext uri="{BB962C8B-B14F-4D97-AF65-F5344CB8AC3E}">
        <p14:creationId xmlns:p14="http://schemas.microsoft.com/office/powerpoint/2010/main" val="234744404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6423DAB-7138-5313-1A9A-C1EE138F4561}"/>
              </a:ext>
            </a:extLst>
          </p:cNvPr>
          <p:cNvPicPr>
            <a:picLocks noChangeAspect="1"/>
          </p:cNvPicPr>
          <p:nvPr/>
        </p:nvPicPr>
        <p:blipFill>
          <a:blip r:embed="rId2"/>
          <a:stretch>
            <a:fillRect/>
          </a:stretch>
        </p:blipFill>
        <p:spPr>
          <a:xfrm>
            <a:off x="655782" y="360589"/>
            <a:ext cx="10501746" cy="5941894"/>
          </a:xfrm>
          <a:prstGeom prst="rect">
            <a:avLst/>
          </a:prstGeom>
        </p:spPr>
      </p:pic>
    </p:spTree>
    <p:extLst>
      <p:ext uri="{BB962C8B-B14F-4D97-AF65-F5344CB8AC3E}">
        <p14:creationId xmlns:p14="http://schemas.microsoft.com/office/powerpoint/2010/main" val="3508927072"/>
      </p:ext>
    </p:extLst>
  </p:cSld>
  <p:clrMapOvr>
    <a:masterClrMapping/>
  </p:clrMapOvr>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docMetadata/LabelInfo.xml><?xml version="1.0" encoding="utf-8"?>
<clbl:labelList xmlns:clbl="http://schemas.microsoft.com/office/2020/mipLabelMetadata">
  <clbl:label id="{d544b4f4-6860-4ed8-8c36-13a257ffd032}" enabled="0" method="" siteId="{d544b4f4-6860-4ed8-8c36-13a257ffd032}" removed="1"/>
</clbl:labelList>
</file>

<file path=docProps/app.xml><?xml version="1.0" encoding="utf-8"?>
<Properties xmlns="http://schemas.openxmlformats.org/officeDocument/2006/extended-properties" xmlns:vt="http://schemas.openxmlformats.org/officeDocument/2006/docPropsVTypes">
  <Template>Retrospect</Template>
  <TotalTime>97</TotalTime>
  <Words>2203</Words>
  <Application>Microsoft Office PowerPoint</Application>
  <PresentationFormat>Widescreen</PresentationFormat>
  <Paragraphs>138</Paragraphs>
  <Slides>37</Slides>
  <Notes>0</Notes>
  <HiddenSlides>19</HiddenSlides>
  <MMClips>3</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37</vt:i4>
      </vt:variant>
    </vt:vector>
  </HeadingPairs>
  <TitlesOfParts>
    <vt:vector size="42" baseType="lpstr">
      <vt:lpstr>Arial</vt:lpstr>
      <vt:lpstr>Calibri</vt:lpstr>
      <vt:lpstr>Calibri Light</vt:lpstr>
      <vt:lpstr>Times New Roman</vt:lpstr>
      <vt:lpstr>Retrospect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Cierre / Preguntas / Compromisos</vt:lpstr>
      <vt:lpstr>PowerPoint Presentation</vt:lpstr>
      <vt:lpstr>PowerPoint Presentation</vt:lpstr>
      <vt:lpstr>PowerPoint Presentation</vt:lpstr>
      <vt:lpstr>PowerPoint Presentation</vt:lpstr>
      <vt:lpstr>Equipment: Safe Condition / Working Order</vt:lpstr>
      <vt:lpstr>PowerPoint Presentation</vt:lpstr>
      <vt:lpstr>PowerPoint Presentation</vt:lpstr>
      <vt:lpstr>Competent Person (Definition &amp; Duties) </vt:lpstr>
      <vt:lpstr>Spoil Piles / Materials at the Edge</vt:lpstr>
      <vt:lpstr>PowerPoint Presentation</vt:lpstr>
      <vt:lpstr>Access &amp; Egress (Ramps / Steps / Ladders — 25 ft Rule)</vt:lpstr>
      <vt:lpstr>PowerPoint Presentation</vt:lpstr>
      <vt:lpstr>Ladders &amp; Points of Contact</vt:lpstr>
      <vt:lpstr>PowerPoint Presentation</vt:lpstr>
      <vt:lpstr>Common Trench Hazards</vt:lpstr>
      <vt:lpstr>PowerPoint Presentation</vt:lpstr>
      <vt:lpstr>Top Incident Types: Falls &amp; Struck-By</vt:lpstr>
      <vt:lpstr>Caution Tape / Barricades</vt:lpstr>
      <vt:lpstr>Weekends / Holidays: Secure the Site</vt:lpstr>
      <vt:lpstr>Here are a few General Precautions while Working in or Around a Trench or Blue Stake / Utility Locates (811)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Chad Arias</dc:creator>
  <cp:lastModifiedBy>Garcia, Hugo</cp:lastModifiedBy>
  <cp:revision>6</cp:revision>
  <dcterms:created xsi:type="dcterms:W3CDTF">2026-04-24T17:16:55Z</dcterms:created>
  <dcterms:modified xsi:type="dcterms:W3CDTF">2026-05-21T02:47:42Z</dcterms:modified>
</cp:coreProperties>
</file>