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6" r:id="rId3"/>
    <p:sldId id="260" r:id="rId4"/>
    <p:sldId id="261" r:id="rId5"/>
    <p:sldId id="259" r:id="rId6"/>
    <p:sldId id="262" r:id="rId7"/>
    <p:sldId id="263" r:id="rId8"/>
    <p:sldId id="266" r:id="rId9"/>
    <p:sldId id="264" r:id="rId10"/>
    <p:sldId id="267" r:id="rId11"/>
    <p:sldId id="269" r:id="rId12"/>
    <p:sldId id="270" r:id="rId13"/>
    <p:sldId id="271" r:id="rId14"/>
    <p:sldId id="272" r:id="rId15"/>
    <p:sldId id="273"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DF9135-3CD1-9484-A177-13F42BE038F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C25906D-A00A-C0A9-FA4D-F28322733E3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4EB2480-83FA-0303-1F0E-3F36910562C1}"/>
              </a:ext>
            </a:extLst>
          </p:cNvPr>
          <p:cNvSpPr>
            <a:spLocks noGrp="1"/>
          </p:cNvSpPr>
          <p:nvPr>
            <p:ph type="dt" sz="half" idx="10"/>
          </p:nvPr>
        </p:nvSpPr>
        <p:spPr/>
        <p:txBody>
          <a:bodyPr/>
          <a:lstStyle/>
          <a:p>
            <a:fld id="{6616C8B1-C36B-42FF-8993-9A6D4BE47E82}" type="datetimeFigureOut">
              <a:rPr lang="en-US" smtClean="0"/>
              <a:t>3/25/2026</a:t>
            </a:fld>
            <a:endParaRPr lang="en-US"/>
          </a:p>
        </p:txBody>
      </p:sp>
      <p:sp>
        <p:nvSpPr>
          <p:cNvPr id="5" name="Footer Placeholder 4">
            <a:extLst>
              <a:ext uri="{FF2B5EF4-FFF2-40B4-BE49-F238E27FC236}">
                <a16:creationId xmlns:a16="http://schemas.microsoft.com/office/drawing/2014/main" id="{B4222071-1ED2-5426-DAE2-7B93670EBC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83951C-8898-C171-345E-0C1164C3EA7C}"/>
              </a:ext>
            </a:extLst>
          </p:cNvPr>
          <p:cNvSpPr>
            <a:spLocks noGrp="1"/>
          </p:cNvSpPr>
          <p:nvPr>
            <p:ph type="sldNum" sz="quarter" idx="12"/>
          </p:nvPr>
        </p:nvSpPr>
        <p:spPr/>
        <p:txBody>
          <a:bodyPr/>
          <a:lstStyle/>
          <a:p>
            <a:fld id="{D0060DDA-1A2E-4DD4-A6A9-D8A9A54E5672}" type="slidenum">
              <a:rPr lang="en-US" smtClean="0"/>
              <a:t>‹#›</a:t>
            </a:fld>
            <a:endParaRPr lang="en-US"/>
          </a:p>
        </p:txBody>
      </p:sp>
    </p:spTree>
    <p:extLst>
      <p:ext uri="{BB962C8B-B14F-4D97-AF65-F5344CB8AC3E}">
        <p14:creationId xmlns:p14="http://schemas.microsoft.com/office/powerpoint/2010/main" val="22352265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90FDBB-BD0F-9A8C-5B2F-3C634A35838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54C86B3-CCCD-21C7-A6D9-C059648C712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C93633A-88B2-7C22-44B4-25F6617CD6C1}"/>
              </a:ext>
            </a:extLst>
          </p:cNvPr>
          <p:cNvSpPr>
            <a:spLocks noGrp="1"/>
          </p:cNvSpPr>
          <p:nvPr>
            <p:ph type="dt" sz="half" idx="10"/>
          </p:nvPr>
        </p:nvSpPr>
        <p:spPr/>
        <p:txBody>
          <a:bodyPr/>
          <a:lstStyle/>
          <a:p>
            <a:fld id="{6616C8B1-C36B-42FF-8993-9A6D4BE47E82}" type="datetimeFigureOut">
              <a:rPr lang="en-US" smtClean="0"/>
              <a:t>3/25/2026</a:t>
            </a:fld>
            <a:endParaRPr lang="en-US"/>
          </a:p>
        </p:txBody>
      </p:sp>
      <p:sp>
        <p:nvSpPr>
          <p:cNvPr id="5" name="Footer Placeholder 4">
            <a:extLst>
              <a:ext uri="{FF2B5EF4-FFF2-40B4-BE49-F238E27FC236}">
                <a16:creationId xmlns:a16="http://schemas.microsoft.com/office/drawing/2014/main" id="{60969674-80E1-0CBE-E502-5B9A040D963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07FD3A-7193-8325-8CD4-18D438BE31E6}"/>
              </a:ext>
            </a:extLst>
          </p:cNvPr>
          <p:cNvSpPr>
            <a:spLocks noGrp="1"/>
          </p:cNvSpPr>
          <p:nvPr>
            <p:ph type="sldNum" sz="quarter" idx="12"/>
          </p:nvPr>
        </p:nvSpPr>
        <p:spPr/>
        <p:txBody>
          <a:bodyPr/>
          <a:lstStyle/>
          <a:p>
            <a:fld id="{D0060DDA-1A2E-4DD4-A6A9-D8A9A54E5672}" type="slidenum">
              <a:rPr lang="en-US" smtClean="0"/>
              <a:t>‹#›</a:t>
            </a:fld>
            <a:endParaRPr lang="en-US"/>
          </a:p>
        </p:txBody>
      </p:sp>
    </p:spTree>
    <p:extLst>
      <p:ext uri="{BB962C8B-B14F-4D97-AF65-F5344CB8AC3E}">
        <p14:creationId xmlns:p14="http://schemas.microsoft.com/office/powerpoint/2010/main" val="34994696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764265-69D6-FAC5-E8E5-B37C1990820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0419883-2C4E-B292-6675-36025ED1014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DBA4D27-5D20-8B3B-4141-6D0F89011A69}"/>
              </a:ext>
            </a:extLst>
          </p:cNvPr>
          <p:cNvSpPr>
            <a:spLocks noGrp="1"/>
          </p:cNvSpPr>
          <p:nvPr>
            <p:ph type="dt" sz="half" idx="10"/>
          </p:nvPr>
        </p:nvSpPr>
        <p:spPr/>
        <p:txBody>
          <a:bodyPr/>
          <a:lstStyle/>
          <a:p>
            <a:fld id="{6616C8B1-C36B-42FF-8993-9A6D4BE47E82}" type="datetimeFigureOut">
              <a:rPr lang="en-US" smtClean="0"/>
              <a:t>3/25/2026</a:t>
            </a:fld>
            <a:endParaRPr lang="en-US"/>
          </a:p>
        </p:txBody>
      </p:sp>
      <p:sp>
        <p:nvSpPr>
          <p:cNvPr id="5" name="Footer Placeholder 4">
            <a:extLst>
              <a:ext uri="{FF2B5EF4-FFF2-40B4-BE49-F238E27FC236}">
                <a16:creationId xmlns:a16="http://schemas.microsoft.com/office/drawing/2014/main" id="{5D85AEAF-6808-A400-256B-CBB1B08BED7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6FC1D6-4529-7B28-277F-972D9DF30E0E}"/>
              </a:ext>
            </a:extLst>
          </p:cNvPr>
          <p:cNvSpPr>
            <a:spLocks noGrp="1"/>
          </p:cNvSpPr>
          <p:nvPr>
            <p:ph type="sldNum" sz="quarter" idx="12"/>
          </p:nvPr>
        </p:nvSpPr>
        <p:spPr/>
        <p:txBody>
          <a:bodyPr/>
          <a:lstStyle/>
          <a:p>
            <a:fld id="{D0060DDA-1A2E-4DD4-A6A9-D8A9A54E5672}" type="slidenum">
              <a:rPr lang="en-US" smtClean="0"/>
              <a:t>‹#›</a:t>
            </a:fld>
            <a:endParaRPr lang="en-US"/>
          </a:p>
        </p:txBody>
      </p:sp>
    </p:spTree>
    <p:extLst>
      <p:ext uri="{BB962C8B-B14F-4D97-AF65-F5344CB8AC3E}">
        <p14:creationId xmlns:p14="http://schemas.microsoft.com/office/powerpoint/2010/main" val="15010691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01E405-4CEE-17FA-7D56-D4A85A026A7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223BEAA-DAD1-009B-0A0F-A82865EB1F0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FE41212-DAD5-F9BA-0C42-D30838FF082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CC8FD87-7F02-3CA8-3A82-85C8667A9339}"/>
              </a:ext>
            </a:extLst>
          </p:cNvPr>
          <p:cNvSpPr>
            <a:spLocks noGrp="1"/>
          </p:cNvSpPr>
          <p:nvPr>
            <p:ph type="dt" sz="half" idx="10"/>
          </p:nvPr>
        </p:nvSpPr>
        <p:spPr/>
        <p:txBody>
          <a:bodyPr/>
          <a:lstStyle/>
          <a:p>
            <a:fld id="{6616C8B1-C36B-42FF-8993-9A6D4BE47E82}" type="datetimeFigureOut">
              <a:rPr lang="en-US" smtClean="0"/>
              <a:t>3/25/2026</a:t>
            </a:fld>
            <a:endParaRPr lang="en-US"/>
          </a:p>
        </p:txBody>
      </p:sp>
      <p:sp>
        <p:nvSpPr>
          <p:cNvPr id="6" name="Footer Placeholder 5">
            <a:extLst>
              <a:ext uri="{FF2B5EF4-FFF2-40B4-BE49-F238E27FC236}">
                <a16:creationId xmlns:a16="http://schemas.microsoft.com/office/drawing/2014/main" id="{F411DD83-3E1B-35C4-4E2A-D8F57E57786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99872FC-7C53-33FC-8A77-D19BFD329C37}"/>
              </a:ext>
            </a:extLst>
          </p:cNvPr>
          <p:cNvSpPr>
            <a:spLocks noGrp="1"/>
          </p:cNvSpPr>
          <p:nvPr>
            <p:ph type="sldNum" sz="quarter" idx="12"/>
          </p:nvPr>
        </p:nvSpPr>
        <p:spPr/>
        <p:txBody>
          <a:bodyPr/>
          <a:lstStyle/>
          <a:p>
            <a:fld id="{D0060DDA-1A2E-4DD4-A6A9-D8A9A54E5672}" type="slidenum">
              <a:rPr lang="en-US" smtClean="0"/>
              <a:t>‹#›</a:t>
            </a:fld>
            <a:endParaRPr lang="en-US"/>
          </a:p>
        </p:txBody>
      </p:sp>
    </p:spTree>
    <p:extLst>
      <p:ext uri="{BB962C8B-B14F-4D97-AF65-F5344CB8AC3E}">
        <p14:creationId xmlns:p14="http://schemas.microsoft.com/office/powerpoint/2010/main" val="165410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C3804-281D-8D52-AD84-1A78B0B2736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C1CAB7D-D227-08A6-598F-BBEC0BD9459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A09893-599E-CDBC-0B82-344A366577E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7753A87-17F5-044F-62CF-B4B1043EB27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ECE3282-A19B-284A-5414-71EE70D8D0B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68D18D7-9116-D2C1-6CF0-A1E6A7E93669}"/>
              </a:ext>
            </a:extLst>
          </p:cNvPr>
          <p:cNvSpPr>
            <a:spLocks noGrp="1"/>
          </p:cNvSpPr>
          <p:nvPr>
            <p:ph type="dt" sz="half" idx="10"/>
          </p:nvPr>
        </p:nvSpPr>
        <p:spPr/>
        <p:txBody>
          <a:bodyPr/>
          <a:lstStyle/>
          <a:p>
            <a:fld id="{6616C8B1-C36B-42FF-8993-9A6D4BE47E82}" type="datetimeFigureOut">
              <a:rPr lang="en-US" smtClean="0"/>
              <a:t>3/25/2026</a:t>
            </a:fld>
            <a:endParaRPr lang="en-US"/>
          </a:p>
        </p:txBody>
      </p:sp>
      <p:sp>
        <p:nvSpPr>
          <p:cNvPr id="8" name="Footer Placeholder 7">
            <a:extLst>
              <a:ext uri="{FF2B5EF4-FFF2-40B4-BE49-F238E27FC236}">
                <a16:creationId xmlns:a16="http://schemas.microsoft.com/office/drawing/2014/main" id="{8F865D34-27A7-3C23-9320-CD4FD792B37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2AFEA-D3B2-C117-12E4-BF654874E93B}"/>
              </a:ext>
            </a:extLst>
          </p:cNvPr>
          <p:cNvSpPr>
            <a:spLocks noGrp="1"/>
          </p:cNvSpPr>
          <p:nvPr>
            <p:ph type="sldNum" sz="quarter" idx="12"/>
          </p:nvPr>
        </p:nvSpPr>
        <p:spPr/>
        <p:txBody>
          <a:bodyPr/>
          <a:lstStyle/>
          <a:p>
            <a:fld id="{D0060DDA-1A2E-4DD4-A6A9-D8A9A54E5672}" type="slidenum">
              <a:rPr lang="en-US" smtClean="0"/>
              <a:t>‹#›</a:t>
            </a:fld>
            <a:endParaRPr lang="en-US"/>
          </a:p>
        </p:txBody>
      </p:sp>
    </p:spTree>
    <p:extLst>
      <p:ext uri="{BB962C8B-B14F-4D97-AF65-F5344CB8AC3E}">
        <p14:creationId xmlns:p14="http://schemas.microsoft.com/office/powerpoint/2010/main" val="4123692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6F2BA7-F5BA-DFF0-E64C-D48233DFF87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6DFC6D7-3C0C-09D0-3FBF-F7AC5A730AB4}"/>
              </a:ext>
            </a:extLst>
          </p:cNvPr>
          <p:cNvSpPr>
            <a:spLocks noGrp="1"/>
          </p:cNvSpPr>
          <p:nvPr>
            <p:ph type="dt" sz="half" idx="10"/>
          </p:nvPr>
        </p:nvSpPr>
        <p:spPr/>
        <p:txBody>
          <a:bodyPr/>
          <a:lstStyle/>
          <a:p>
            <a:fld id="{6616C8B1-C36B-42FF-8993-9A6D4BE47E82}" type="datetimeFigureOut">
              <a:rPr lang="en-US" smtClean="0"/>
              <a:t>3/25/2026</a:t>
            </a:fld>
            <a:endParaRPr lang="en-US"/>
          </a:p>
        </p:txBody>
      </p:sp>
      <p:sp>
        <p:nvSpPr>
          <p:cNvPr id="4" name="Footer Placeholder 3">
            <a:extLst>
              <a:ext uri="{FF2B5EF4-FFF2-40B4-BE49-F238E27FC236}">
                <a16:creationId xmlns:a16="http://schemas.microsoft.com/office/drawing/2014/main" id="{F0BCF35B-A632-CB5E-8D3E-94A1D29CEB7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333D527-0820-1B0A-DB8C-920049CED5E6}"/>
              </a:ext>
            </a:extLst>
          </p:cNvPr>
          <p:cNvSpPr>
            <a:spLocks noGrp="1"/>
          </p:cNvSpPr>
          <p:nvPr>
            <p:ph type="sldNum" sz="quarter" idx="12"/>
          </p:nvPr>
        </p:nvSpPr>
        <p:spPr/>
        <p:txBody>
          <a:bodyPr/>
          <a:lstStyle/>
          <a:p>
            <a:fld id="{D0060DDA-1A2E-4DD4-A6A9-D8A9A54E5672}" type="slidenum">
              <a:rPr lang="en-US" smtClean="0"/>
              <a:t>‹#›</a:t>
            </a:fld>
            <a:endParaRPr lang="en-US"/>
          </a:p>
        </p:txBody>
      </p:sp>
    </p:spTree>
    <p:extLst>
      <p:ext uri="{BB962C8B-B14F-4D97-AF65-F5344CB8AC3E}">
        <p14:creationId xmlns:p14="http://schemas.microsoft.com/office/powerpoint/2010/main" val="17974697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52F8199-DE7B-2465-0966-DBB0D618260B}"/>
              </a:ext>
            </a:extLst>
          </p:cNvPr>
          <p:cNvSpPr>
            <a:spLocks noGrp="1"/>
          </p:cNvSpPr>
          <p:nvPr>
            <p:ph type="dt" sz="half" idx="10"/>
          </p:nvPr>
        </p:nvSpPr>
        <p:spPr/>
        <p:txBody>
          <a:bodyPr/>
          <a:lstStyle/>
          <a:p>
            <a:fld id="{6616C8B1-C36B-42FF-8993-9A6D4BE47E82}" type="datetimeFigureOut">
              <a:rPr lang="en-US" smtClean="0"/>
              <a:t>3/25/2026</a:t>
            </a:fld>
            <a:endParaRPr lang="en-US"/>
          </a:p>
        </p:txBody>
      </p:sp>
      <p:sp>
        <p:nvSpPr>
          <p:cNvPr id="3" name="Footer Placeholder 2">
            <a:extLst>
              <a:ext uri="{FF2B5EF4-FFF2-40B4-BE49-F238E27FC236}">
                <a16:creationId xmlns:a16="http://schemas.microsoft.com/office/drawing/2014/main" id="{880388F1-44ED-F056-E165-AD9EC5E532E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DF1955C-8D05-7D1F-E548-EC1E8F0570B2}"/>
              </a:ext>
            </a:extLst>
          </p:cNvPr>
          <p:cNvSpPr>
            <a:spLocks noGrp="1"/>
          </p:cNvSpPr>
          <p:nvPr>
            <p:ph type="sldNum" sz="quarter" idx="12"/>
          </p:nvPr>
        </p:nvSpPr>
        <p:spPr/>
        <p:txBody>
          <a:bodyPr/>
          <a:lstStyle/>
          <a:p>
            <a:fld id="{D0060DDA-1A2E-4DD4-A6A9-D8A9A54E5672}" type="slidenum">
              <a:rPr lang="en-US" smtClean="0"/>
              <a:t>‹#›</a:t>
            </a:fld>
            <a:endParaRPr lang="en-US"/>
          </a:p>
        </p:txBody>
      </p:sp>
    </p:spTree>
    <p:extLst>
      <p:ext uri="{BB962C8B-B14F-4D97-AF65-F5344CB8AC3E}">
        <p14:creationId xmlns:p14="http://schemas.microsoft.com/office/powerpoint/2010/main" val="4245271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B25C87-6355-2A52-0F9C-E52DC6FC8A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D9DC872-47E5-0B3B-01C4-576B95FBE9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ABC3F6F-8F5A-825B-4CCC-E1AB43A3DC8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7931048-DA4E-76C8-8008-ED3E2DCFE6E4}"/>
              </a:ext>
            </a:extLst>
          </p:cNvPr>
          <p:cNvSpPr>
            <a:spLocks noGrp="1"/>
          </p:cNvSpPr>
          <p:nvPr>
            <p:ph type="dt" sz="half" idx="10"/>
          </p:nvPr>
        </p:nvSpPr>
        <p:spPr/>
        <p:txBody>
          <a:bodyPr/>
          <a:lstStyle/>
          <a:p>
            <a:fld id="{6616C8B1-C36B-42FF-8993-9A6D4BE47E82}" type="datetimeFigureOut">
              <a:rPr lang="en-US" smtClean="0"/>
              <a:t>3/25/2026</a:t>
            </a:fld>
            <a:endParaRPr lang="en-US"/>
          </a:p>
        </p:txBody>
      </p:sp>
      <p:sp>
        <p:nvSpPr>
          <p:cNvPr id="6" name="Footer Placeholder 5">
            <a:extLst>
              <a:ext uri="{FF2B5EF4-FFF2-40B4-BE49-F238E27FC236}">
                <a16:creationId xmlns:a16="http://schemas.microsoft.com/office/drawing/2014/main" id="{9414446B-1B6D-4F99-4ABC-78C3A3EA5B0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6478466-DCCA-AD34-BC37-17D5AB32B45A}"/>
              </a:ext>
            </a:extLst>
          </p:cNvPr>
          <p:cNvSpPr>
            <a:spLocks noGrp="1"/>
          </p:cNvSpPr>
          <p:nvPr>
            <p:ph type="sldNum" sz="quarter" idx="12"/>
          </p:nvPr>
        </p:nvSpPr>
        <p:spPr/>
        <p:txBody>
          <a:bodyPr/>
          <a:lstStyle/>
          <a:p>
            <a:fld id="{D0060DDA-1A2E-4DD4-A6A9-D8A9A54E5672}" type="slidenum">
              <a:rPr lang="en-US" smtClean="0"/>
              <a:t>‹#›</a:t>
            </a:fld>
            <a:endParaRPr lang="en-US"/>
          </a:p>
        </p:txBody>
      </p:sp>
    </p:spTree>
    <p:extLst>
      <p:ext uri="{BB962C8B-B14F-4D97-AF65-F5344CB8AC3E}">
        <p14:creationId xmlns:p14="http://schemas.microsoft.com/office/powerpoint/2010/main" val="27157196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AD34C1-9251-E8FC-467E-F9BEAA658A4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EB5326B-7044-65B6-B532-8AABD3C47B9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99A2B03-D6B3-0214-6F50-32F49F603C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DE781F-8630-BC9B-C9EA-CFCAE8380755}"/>
              </a:ext>
            </a:extLst>
          </p:cNvPr>
          <p:cNvSpPr>
            <a:spLocks noGrp="1"/>
          </p:cNvSpPr>
          <p:nvPr>
            <p:ph type="dt" sz="half" idx="10"/>
          </p:nvPr>
        </p:nvSpPr>
        <p:spPr/>
        <p:txBody>
          <a:bodyPr/>
          <a:lstStyle/>
          <a:p>
            <a:fld id="{6616C8B1-C36B-42FF-8993-9A6D4BE47E82}" type="datetimeFigureOut">
              <a:rPr lang="en-US" smtClean="0"/>
              <a:t>3/25/2026</a:t>
            </a:fld>
            <a:endParaRPr lang="en-US"/>
          </a:p>
        </p:txBody>
      </p:sp>
      <p:sp>
        <p:nvSpPr>
          <p:cNvPr id="6" name="Footer Placeholder 5">
            <a:extLst>
              <a:ext uri="{FF2B5EF4-FFF2-40B4-BE49-F238E27FC236}">
                <a16:creationId xmlns:a16="http://schemas.microsoft.com/office/drawing/2014/main" id="{D969A9A1-86D5-E38B-2F72-FD99F4C2B33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55B0D81-5DA7-BE71-6ED2-15E2AA3BA203}"/>
              </a:ext>
            </a:extLst>
          </p:cNvPr>
          <p:cNvSpPr>
            <a:spLocks noGrp="1"/>
          </p:cNvSpPr>
          <p:nvPr>
            <p:ph type="sldNum" sz="quarter" idx="12"/>
          </p:nvPr>
        </p:nvSpPr>
        <p:spPr/>
        <p:txBody>
          <a:bodyPr/>
          <a:lstStyle/>
          <a:p>
            <a:fld id="{D0060DDA-1A2E-4DD4-A6A9-D8A9A54E5672}" type="slidenum">
              <a:rPr lang="en-US" smtClean="0"/>
              <a:t>‹#›</a:t>
            </a:fld>
            <a:endParaRPr lang="en-US"/>
          </a:p>
        </p:txBody>
      </p:sp>
    </p:spTree>
    <p:extLst>
      <p:ext uri="{BB962C8B-B14F-4D97-AF65-F5344CB8AC3E}">
        <p14:creationId xmlns:p14="http://schemas.microsoft.com/office/powerpoint/2010/main" val="313942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8B8AAC-461D-52F4-EFAF-1CE384307CB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F4E4893-2400-B36E-D0F9-697C0FC07BF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5CFD83B-7408-3B3E-80EF-7CEF9EA82D96}"/>
              </a:ext>
            </a:extLst>
          </p:cNvPr>
          <p:cNvSpPr>
            <a:spLocks noGrp="1"/>
          </p:cNvSpPr>
          <p:nvPr>
            <p:ph type="dt" sz="half" idx="10"/>
          </p:nvPr>
        </p:nvSpPr>
        <p:spPr/>
        <p:txBody>
          <a:bodyPr/>
          <a:lstStyle/>
          <a:p>
            <a:fld id="{6616C8B1-C36B-42FF-8993-9A6D4BE47E82}" type="datetimeFigureOut">
              <a:rPr lang="en-US" smtClean="0"/>
              <a:t>3/25/2026</a:t>
            </a:fld>
            <a:endParaRPr lang="en-US"/>
          </a:p>
        </p:txBody>
      </p:sp>
      <p:sp>
        <p:nvSpPr>
          <p:cNvPr id="5" name="Footer Placeholder 4">
            <a:extLst>
              <a:ext uri="{FF2B5EF4-FFF2-40B4-BE49-F238E27FC236}">
                <a16:creationId xmlns:a16="http://schemas.microsoft.com/office/drawing/2014/main" id="{12F33A23-11FE-1930-D0DD-091856865FF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F65969-2B5B-4AF1-CC1E-6FB3D1F71E8A}"/>
              </a:ext>
            </a:extLst>
          </p:cNvPr>
          <p:cNvSpPr>
            <a:spLocks noGrp="1"/>
          </p:cNvSpPr>
          <p:nvPr>
            <p:ph type="sldNum" sz="quarter" idx="12"/>
          </p:nvPr>
        </p:nvSpPr>
        <p:spPr/>
        <p:txBody>
          <a:bodyPr/>
          <a:lstStyle/>
          <a:p>
            <a:fld id="{D0060DDA-1A2E-4DD4-A6A9-D8A9A54E5672}" type="slidenum">
              <a:rPr lang="en-US" smtClean="0"/>
              <a:t>‹#›</a:t>
            </a:fld>
            <a:endParaRPr lang="en-US"/>
          </a:p>
        </p:txBody>
      </p:sp>
    </p:spTree>
    <p:extLst>
      <p:ext uri="{BB962C8B-B14F-4D97-AF65-F5344CB8AC3E}">
        <p14:creationId xmlns:p14="http://schemas.microsoft.com/office/powerpoint/2010/main" val="40304041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CE3ACA-06A8-5DDA-7ADB-55F9F0C006D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3679048-FB8A-4F2B-ECA2-B24D7FCAE4C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05BE817-D4EC-0415-D415-DD3B284B31A6}"/>
              </a:ext>
            </a:extLst>
          </p:cNvPr>
          <p:cNvSpPr>
            <a:spLocks noGrp="1"/>
          </p:cNvSpPr>
          <p:nvPr>
            <p:ph type="dt" sz="half" idx="10"/>
          </p:nvPr>
        </p:nvSpPr>
        <p:spPr/>
        <p:txBody>
          <a:bodyPr/>
          <a:lstStyle/>
          <a:p>
            <a:fld id="{6616C8B1-C36B-42FF-8993-9A6D4BE47E82}" type="datetimeFigureOut">
              <a:rPr lang="en-US" smtClean="0"/>
              <a:t>3/25/2026</a:t>
            </a:fld>
            <a:endParaRPr lang="en-US"/>
          </a:p>
        </p:txBody>
      </p:sp>
      <p:sp>
        <p:nvSpPr>
          <p:cNvPr id="5" name="Footer Placeholder 4">
            <a:extLst>
              <a:ext uri="{FF2B5EF4-FFF2-40B4-BE49-F238E27FC236}">
                <a16:creationId xmlns:a16="http://schemas.microsoft.com/office/drawing/2014/main" id="{46D29ADC-39F6-BA68-B5F0-CFCF218D3C5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018266F-5D03-1344-15A2-B6A64419F0D4}"/>
              </a:ext>
            </a:extLst>
          </p:cNvPr>
          <p:cNvSpPr>
            <a:spLocks noGrp="1"/>
          </p:cNvSpPr>
          <p:nvPr>
            <p:ph type="sldNum" sz="quarter" idx="12"/>
          </p:nvPr>
        </p:nvSpPr>
        <p:spPr/>
        <p:txBody>
          <a:bodyPr/>
          <a:lstStyle/>
          <a:p>
            <a:fld id="{D0060DDA-1A2E-4DD4-A6A9-D8A9A54E5672}" type="slidenum">
              <a:rPr lang="en-US" smtClean="0"/>
              <a:t>‹#›</a:t>
            </a:fld>
            <a:endParaRPr lang="en-US"/>
          </a:p>
        </p:txBody>
      </p:sp>
    </p:spTree>
    <p:extLst>
      <p:ext uri="{BB962C8B-B14F-4D97-AF65-F5344CB8AC3E}">
        <p14:creationId xmlns:p14="http://schemas.microsoft.com/office/powerpoint/2010/main" val="38467664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A69E6F8-B469-25B3-CF09-657B80CF4EE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5308780-65ED-38C9-0AFC-17CF72C5102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2DE8822-C6B3-13F3-B7F1-1619B208D5B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16C8B1-C36B-42FF-8993-9A6D4BE47E82}" type="datetimeFigureOut">
              <a:rPr lang="en-US" smtClean="0"/>
              <a:t>3/25/2026</a:t>
            </a:fld>
            <a:endParaRPr lang="en-US"/>
          </a:p>
        </p:txBody>
      </p:sp>
      <p:sp>
        <p:nvSpPr>
          <p:cNvPr id="5" name="Footer Placeholder 4">
            <a:extLst>
              <a:ext uri="{FF2B5EF4-FFF2-40B4-BE49-F238E27FC236}">
                <a16:creationId xmlns:a16="http://schemas.microsoft.com/office/drawing/2014/main" id="{C65CC22A-CBBA-CE93-F45A-D7EE86BC5CC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4573D11-5799-BD74-83AB-05446732B7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060DDA-1A2E-4DD4-A6A9-D8A9A54E5672}" type="slidenum">
              <a:rPr lang="en-US" smtClean="0"/>
              <a:t>‹#›</a:t>
            </a:fld>
            <a:endParaRPr lang="en-US"/>
          </a:p>
        </p:txBody>
      </p:sp>
    </p:spTree>
    <p:extLst>
      <p:ext uri="{BB962C8B-B14F-4D97-AF65-F5344CB8AC3E}">
        <p14:creationId xmlns:p14="http://schemas.microsoft.com/office/powerpoint/2010/main" val="25520520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couple of large cactus in front of a sunset&#10;&#10;Description automatically generated with low confidence">
            <a:extLst>
              <a:ext uri="{FF2B5EF4-FFF2-40B4-BE49-F238E27FC236}">
                <a16:creationId xmlns:a16="http://schemas.microsoft.com/office/drawing/2014/main" id="{6369C2E9-2017-0254-49A7-12A1B02AEE9B}"/>
              </a:ext>
            </a:extLst>
          </p:cNvPr>
          <p:cNvPicPr>
            <a:picLocks noChangeAspect="1"/>
          </p:cNvPicPr>
          <p:nvPr/>
        </p:nvPicPr>
        <p:blipFill rotWithShape="1">
          <a:blip r:embed="rId2"/>
          <a:srcRect l="13445" t="6484" r="24792" b="-1"/>
          <a:stretch/>
        </p:blipFill>
        <p:spPr>
          <a:xfrm>
            <a:off x="3523488" y="10"/>
            <a:ext cx="8668512" cy="6857990"/>
          </a:xfrm>
          <a:prstGeom prst="rect">
            <a:avLst/>
          </a:prstGeom>
        </p:spPr>
      </p:pic>
      <p:sp>
        <p:nvSpPr>
          <p:cNvPr id="16" name="Rectangle 15">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55C10E8-093F-EAEB-13E5-4FA010F482E9}"/>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dirty="0"/>
              <a:t>Extreme Weather (Heat) Management</a:t>
            </a:r>
          </a:p>
        </p:txBody>
      </p:sp>
      <p:sp>
        <p:nvSpPr>
          <p:cNvPr id="18" name="Rectangle 17">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0" name="Rectangle 19">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8070510"/>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8D1D6925-7C22-7A57-BD8C-4ECDDAFE7858}"/>
              </a:ext>
            </a:extLst>
          </p:cNvPr>
          <p:cNvSpPr>
            <a:spLocks noGrp="1"/>
          </p:cNvSpPr>
          <p:nvPr>
            <p:ph type="title"/>
          </p:nvPr>
        </p:nvSpPr>
        <p:spPr>
          <a:xfrm>
            <a:off x="838200" y="365125"/>
            <a:ext cx="10515600" cy="6054725"/>
          </a:xfrm>
        </p:spPr>
        <p:txBody>
          <a:bodyPr>
            <a:normAutofit/>
          </a:bodyPr>
          <a:lstStyle/>
          <a:p>
            <a:r>
              <a:rPr lang="en-US" sz="3200"/>
              <a:t>Arizona is known for its extremely hot and long  mornings, mid days and nights…there’s no escaping the heat here. </a:t>
            </a:r>
            <a:br>
              <a:rPr lang="en-US" sz="3200"/>
            </a:br>
            <a:br>
              <a:rPr lang="en-US" sz="3200"/>
            </a:br>
            <a:r>
              <a:rPr lang="en-US" sz="3200"/>
              <a:t>Extreme heat is deadly and kills more Arizona residence and visitors each year, than any other weather event.</a:t>
            </a:r>
            <a:br>
              <a:rPr lang="en-US" sz="3200"/>
            </a:br>
            <a:br>
              <a:rPr lang="en-US" sz="3200"/>
            </a:br>
            <a:r>
              <a:rPr lang="en-US" sz="3200"/>
              <a:t>If you’re not careful, the heat can cause your body to experience some very unfortunate and painful illnesses and injuries such as…</a:t>
            </a:r>
            <a:br>
              <a:rPr lang="en-US"/>
            </a:br>
            <a:endParaRPr lang="en-US" dirty="0"/>
          </a:p>
        </p:txBody>
      </p:sp>
    </p:spTree>
    <p:extLst>
      <p:ext uri="{BB962C8B-B14F-4D97-AF65-F5344CB8AC3E}">
        <p14:creationId xmlns:p14="http://schemas.microsoft.com/office/powerpoint/2010/main" val="35140119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9B2589B-FE54-E968-F9F8-B0702FB3FE5F}"/>
              </a:ext>
            </a:extLst>
          </p:cNvPr>
          <p:cNvSpPr>
            <a:spLocks noGrp="1"/>
          </p:cNvSpPr>
          <p:nvPr>
            <p:ph type="title"/>
          </p:nvPr>
        </p:nvSpPr>
        <p:spPr>
          <a:xfrm>
            <a:off x="839788" y="365125"/>
            <a:ext cx="10515600" cy="663575"/>
          </a:xfrm>
        </p:spPr>
        <p:txBody>
          <a:bodyPr>
            <a:normAutofit/>
          </a:bodyPr>
          <a:lstStyle/>
          <a:p>
            <a:r>
              <a:rPr lang="en-US" sz="4000" dirty="0"/>
              <a:t>Heat Related Illnesses detection and  management </a:t>
            </a:r>
          </a:p>
        </p:txBody>
      </p:sp>
      <p:sp>
        <p:nvSpPr>
          <p:cNvPr id="4" name="Text Placeholder 3">
            <a:extLst>
              <a:ext uri="{FF2B5EF4-FFF2-40B4-BE49-F238E27FC236}">
                <a16:creationId xmlns:a16="http://schemas.microsoft.com/office/drawing/2014/main" id="{E12C11C7-5CAF-973A-3B9B-DF0E660B74A6}"/>
              </a:ext>
            </a:extLst>
          </p:cNvPr>
          <p:cNvSpPr>
            <a:spLocks noGrp="1"/>
          </p:cNvSpPr>
          <p:nvPr>
            <p:ph type="body" idx="1"/>
          </p:nvPr>
        </p:nvSpPr>
        <p:spPr>
          <a:xfrm>
            <a:off x="814385" y="1149547"/>
            <a:ext cx="5157787" cy="411957"/>
          </a:xfrm>
        </p:spPr>
        <p:txBody>
          <a:bodyPr>
            <a:normAutofit lnSpcReduction="10000"/>
          </a:bodyPr>
          <a:lstStyle/>
          <a:p>
            <a:r>
              <a:rPr lang="en-US" dirty="0"/>
              <a:t>Heat Stroke				</a:t>
            </a:r>
          </a:p>
        </p:txBody>
      </p:sp>
      <p:sp>
        <p:nvSpPr>
          <p:cNvPr id="5" name="Content Placeholder 4">
            <a:extLst>
              <a:ext uri="{FF2B5EF4-FFF2-40B4-BE49-F238E27FC236}">
                <a16:creationId xmlns:a16="http://schemas.microsoft.com/office/drawing/2014/main" id="{9861EBDD-10EE-2D57-6E31-CC996597A7C0}"/>
              </a:ext>
            </a:extLst>
          </p:cNvPr>
          <p:cNvSpPr>
            <a:spLocks noGrp="1"/>
          </p:cNvSpPr>
          <p:nvPr>
            <p:ph sz="half" idx="2"/>
          </p:nvPr>
        </p:nvSpPr>
        <p:spPr>
          <a:xfrm>
            <a:off x="839788" y="1682351"/>
            <a:ext cx="5157787" cy="4585097"/>
          </a:xfrm>
        </p:spPr>
        <p:txBody>
          <a:bodyPr>
            <a:normAutofit fontScale="70000" lnSpcReduction="20000"/>
          </a:bodyPr>
          <a:lstStyle/>
          <a:p>
            <a:pPr marL="0" indent="0">
              <a:buNone/>
            </a:pPr>
            <a:r>
              <a:rPr lang="en-US" b="1" dirty="0">
                <a:solidFill>
                  <a:schemeClr val="accent2"/>
                </a:solidFill>
              </a:rPr>
              <a:t>Symptoms</a:t>
            </a:r>
          </a:p>
          <a:p>
            <a:r>
              <a:rPr lang="en-US" sz="2000" dirty="0">
                <a:solidFill>
                  <a:schemeClr val="accent2"/>
                </a:solidFill>
              </a:rPr>
              <a:t>High body temperature (104°F or higher)</a:t>
            </a:r>
          </a:p>
          <a:p>
            <a:r>
              <a:rPr lang="en-US" sz="2000" dirty="0">
                <a:solidFill>
                  <a:schemeClr val="accent2"/>
                </a:solidFill>
              </a:rPr>
              <a:t>Hot, red, dry or damp skin</a:t>
            </a:r>
          </a:p>
          <a:p>
            <a:r>
              <a:rPr lang="en-US" sz="2000" dirty="0">
                <a:solidFill>
                  <a:schemeClr val="accent2"/>
                </a:solidFill>
              </a:rPr>
              <a:t>Fast, strong pulse</a:t>
            </a:r>
          </a:p>
          <a:p>
            <a:r>
              <a:rPr lang="en-US" sz="2000" dirty="0">
                <a:solidFill>
                  <a:schemeClr val="accent2"/>
                </a:solidFill>
              </a:rPr>
              <a:t>Headache-Dizziness</a:t>
            </a:r>
          </a:p>
          <a:p>
            <a:r>
              <a:rPr lang="en-US" sz="2000" dirty="0">
                <a:solidFill>
                  <a:schemeClr val="accent2"/>
                </a:solidFill>
              </a:rPr>
              <a:t>Nausea-Confusion-Passing out</a:t>
            </a:r>
          </a:p>
          <a:p>
            <a:endParaRPr lang="en-US" sz="2000" b="1" dirty="0"/>
          </a:p>
          <a:p>
            <a:pPr marL="0" indent="0">
              <a:buNone/>
            </a:pPr>
            <a:r>
              <a:rPr lang="en-US" b="1" dirty="0"/>
              <a:t>WHAT TO DO:</a:t>
            </a:r>
          </a:p>
          <a:p>
            <a:r>
              <a:rPr lang="en-US" sz="2000" dirty="0"/>
              <a:t>Call 911 right away, then:</a:t>
            </a:r>
          </a:p>
          <a:p>
            <a:r>
              <a:rPr lang="en-US" sz="2000" dirty="0"/>
              <a:t>Move to a cool place</a:t>
            </a:r>
          </a:p>
          <a:p>
            <a:r>
              <a:rPr lang="en-US" sz="2000" dirty="0"/>
              <a:t>Cool the body using wet cloths, misting, fanning, or a cool bath</a:t>
            </a:r>
          </a:p>
          <a:p>
            <a:r>
              <a:rPr lang="en-US" sz="2000" dirty="0"/>
              <a:t>Do NOT give the person anything to drink</a:t>
            </a:r>
          </a:p>
        </p:txBody>
      </p:sp>
      <p:sp>
        <p:nvSpPr>
          <p:cNvPr id="6" name="Text Placeholder 5">
            <a:extLst>
              <a:ext uri="{FF2B5EF4-FFF2-40B4-BE49-F238E27FC236}">
                <a16:creationId xmlns:a16="http://schemas.microsoft.com/office/drawing/2014/main" id="{0B1B5A20-D431-28C8-DF6C-0BE7D3BADB03}"/>
              </a:ext>
            </a:extLst>
          </p:cNvPr>
          <p:cNvSpPr>
            <a:spLocks noGrp="1"/>
          </p:cNvSpPr>
          <p:nvPr>
            <p:ph type="body" sz="quarter" idx="3"/>
          </p:nvPr>
        </p:nvSpPr>
        <p:spPr>
          <a:xfrm>
            <a:off x="6194427" y="1104304"/>
            <a:ext cx="5183188" cy="457200"/>
          </a:xfrm>
        </p:spPr>
        <p:txBody>
          <a:bodyPr>
            <a:normAutofit lnSpcReduction="10000"/>
          </a:bodyPr>
          <a:lstStyle/>
          <a:p>
            <a:r>
              <a:rPr lang="en-US" dirty="0"/>
              <a:t>Heat Exhaustion</a:t>
            </a:r>
          </a:p>
        </p:txBody>
      </p:sp>
      <p:sp>
        <p:nvSpPr>
          <p:cNvPr id="7" name="Content Placeholder 6">
            <a:extLst>
              <a:ext uri="{FF2B5EF4-FFF2-40B4-BE49-F238E27FC236}">
                <a16:creationId xmlns:a16="http://schemas.microsoft.com/office/drawing/2014/main" id="{E5E332F9-F025-623F-9BAD-2FF9DB067DD1}"/>
              </a:ext>
            </a:extLst>
          </p:cNvPr>
          <p:cNvSpPr>
            <a:spLocks noGrp="1"/>
          </p:cNvSpPr>
          <p:nvPr>
            <p:ph sz="quarter" idx="4"/>
          </p:nvPr>
        </p:nvSpPr>
        <p:spPr>
          <a:xfrm>
            <a:off x="6194427" y="1637108"/>
            <a:ext cx="5183188" cy="4630341"/>
          </a:xfrm>
        </p:spPr>
        <p:txBody>
          <a:bodyPr>
            <a:normAutofit fontScale="70000" lnSpcReduction="20000"/>
          </a:bodyPr>
          <a:lstStyle/>
          <a:p>
            <a:pPr marL="0" indent="0">
              <a:buNone/>
            </a:pPr>
            <a:r>
              <a:rPr lang="en-US" b="1" dirty="0">
                <a:solidFill>
                  <a:schemeClr val="accent2"/>
                </a:solidFill>
              </a:rPr>
              <a:t>Symptoms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accent2"/>
                </a:solidFill>
                <a:effectLst/>
                <a:uLnTx/>
                <a:uFillTx/>
                <a:latin typeface="Calibri" panose="020F0502020204030204"/>
                <a:ea typeface="+mn-ea"/>
                <a:cs typeface="+mn-cs"/>
              </a:rPr>
              <a:t>Heavy sweating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accent2"/>
                </a:solidFill>
                <a:effectLst/>
                <a:uLnTx/>
                <a:uFillTx/>
                <a:latin typeface="Calibri" panose="020F0502020204030204"/>
                <a:ea typeface="+mn-ea"/>
                <a:cs typeface="+mn-cs"/>
              </a:rPr>
              <a:t>Cold, pale and clammy skin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accent2"/>
                </a:solidFill>
                <a:effectLst/>
                <a:uLnTx/>
                <a:uFillTx/>
                <a:latin typeface="Calibri" panose="020F0502020204030204"/>
                <a:ea typeface="+mn-ea"/>
                <a:cs typeface="+mn-cs"/>
              </a:rPr>
              <a:t>Fast, weak pulse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accent2"/>
                </a:solidFill>
                <a:effectLst/>
                <a:uLnTx/>
                <a:uFillTx/>
                <a:latin typeface="Calibri" panose="020F0502020204030204"/>
                <a:ea typeface="+mn-ea"/>
                <a:cs typeface="+mn-cs"/>
              </a:rPr>
              <a:t>Nausea or vomiting</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accent2"/>
                </a:solidFill>
                <a:effectLst/>
                <a:uLnTx/>
                <a:uFillTx/>
                <a:latin typeface="Calibri" panose="020F0502020204030204"/>
                <a:ea typeface="+mn-ea"/>
                <a:cs typeface="+mn-cs"/>
              </a:rPr>
              <a:t>Muscle cramps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accent2"/>
                </a:solidFill>
                <a:effectLst/>
                <a:uLnTx/>
                <a:uFillTx/>
                <a:latin typeface="Calibri" panose="020F0502020204030204"/>
                <a:ea typeface="+mn-ea"/>
                <a:cs typeface="+mn-cs"/>
              </a:rPr>
              <a:t>Tiredness or weakness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chemeClr val="accent2"/>
                </a:solidFill>
                <a:effectLst/>
                <a:uLnTx/>
                <a:uFillTx/>
                <a:latin typeface="Calibri" panose="020F0502020204030204"/>
                <a:ea typeface="+mn-ea"/>
                <a:cs typeface="+mn-cs"/>
              </a:rPr>
              <a:t>Dizziness-Headache-Passing out</a:t>
            </a:r>
          </a:p>
          <a:p>
            <a:pPr marL="0" marR="0" lvl="0" indent="0" algn="l" defTabSz="914400" rtl="0" eaLnBrk="1" fontAlgn="auto" latinLnBrk="0" hangingPunct="1">
              <a:lnSpc>
                <a:spcPct val="90000"/>
              </a:lnSpc>
              <a:spcBef>
                <a:spcPts val="1000"/>
              </a:spcBef>
              <a:spcAft>
                <a:spcPts val="0"/>
              </a:spcAft>
              <a:buClrTx/>
              <a:buSzTx/>
              <a:buNone/>
              <a:tabLst/>
              <a:defRPr/>
            </a:pPr>
            <a:r>
              <a:rPr lang="en-US" b="1" dirty="0"/>
              <a:t>WHAT TO DO:</a:t>
            </a:r>
          </a:p>
          <a:p>
            <a:r>
              <a:rPr lang="en-US" sz="2200" dirty="0"/>
              <a:t>Sip water slowly</a:t>
            </a:r>
          </a:p>
          <a:p>
            <a:r>
              <a:rPr lang="en-US" sz="2200" dirty="0"/>
              <a:t>Cool person down with cold compress, rag or ice pack</a:t>
            </a:r>
          </a:p>
          <a:p>
            <a:r>
              <a:rPr lang="en-US" sz="2200" dirty="0"/>
              <a:t>Seek Shade</a:t>
            </a:r>
          </a:p>
          <a:p>
            <a:r>
              <a:rPr lang="en-US" sz="2200" dirty="0"/>
              <a:t>Loosen clothing</a:t>
            </a:r>
          </a:p>
          <a:p>
            <a:r>
              <a:rPr lang="en-US" sz="2200" dirty="0"/>
              <a:t>Seek medical help if you…</a:t>
            </a:r>
          </a:p>
          <a:p>
            <a:pPr lvl="1"/>
            <a:r>
              <a:rPr lang="en-US" sz="1800" dirty="0"/>
              <a:t>Start vomiting</a:t>
            </a:r>
          </a:p>
          <a:p>
            <a:pPr lvl="1"/>
            <a:r>
              <a:rPr lang="en-US" sz="1800" dirty="0"/>
              <a:t>Become daisied and confused</a:t>
            </a:r>
          </a:p>
          <a:p>
            <a:pPr lvl="1"/>
            <a:r>
              <a:rPr lang="en-US" sz="1800" dirty="0"/>
              <a:t>Symptoms last longer than 1 hour</a:t>
            </a:r>
          </a:p>
        </p:txBody>
      </p:sp>
    </p:spTree>
    <p:extLst>
      <p:ext uri="{BB962C8B-B14F-4D97-AF65-F5344CB8AC3E}">
        <p14:creationId xmlns:p14="http://schemas.microsoft.com/office/powerpoint/2010/main" val="8532273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65A24-89A6-91BE-B826-1D4FE94A4C28}"/>
              </a:ext>
            </a:extLst>
          </p:cNvPr>
          <p:cNvSpPr>
            <a:spLocks noGrp="1"/>
          </p:cNvSpPr>
          <p:nvPr>
            <p:ph type="title"/>
          </p:nvPr>
        </p:nvSpPr>
        <p:spPr/>
        <p:txBody>
          <a:bodyPr>
            <a:normAutofit/>
          </a:bodyPr>
          <a:lstStyle/>
          <a:p>
            <a:r>
              <a:rPr lang="en-US" sz="4000" dirty="0"/>
              <a:t>Heat Related Illnesses detection and </a:t>
            </a:r>
            <a:r>
              <a:rPr lang="en-US" sz="4000" dirty="0" err="1"/>
              <a:t>and</a:t>
            </a:r>
            <a:r>
              <a:rPr lang="en-US" sz="4000" dirty="0"/>
              <a:t> management </a:t>
            </a:r>
            <a:r>
              <a:rPr lang="en-US" sz="2800" i="1" dirty="0"/>
              <a:t>cont. </a:t>
            </a:r>
            <a:endParaRPr lang="en-US" sz="4000" i="1" dirty="0"/>
          </a:p>
        </p:txBody>
      </p:sp>
      <p:sp>
        <p:nvSpPr>
          <p:cNvPr id="3" name="Text Placeholder 2">
            <a:extLst>
              <a:ext uri="{FF2B5EF4-FFF2-40B4-BE49-F238E27FC236}">
                <a16:creationId xmlns:a16="http://schemas.microsoft.com/office/drawing/2014/main" id="{F51B52A9-96CF-6CB6-E377-DE2FC68ABEFD}"/>
              </a:ext>
            </a:extLst>
          </p:cNvPr>
          <p:cNvSpPr>
            <a:spLocks noGrp="1"/>
          </p:cNvSpPr>
          <p:nvPr>
            <p:ph type="body" idx="1"/>
          </p:nvPr>
        </p:nvSpPr>
        <p:spPr/>
        <p:txBody>
          <a:bodyPr/>
          <a:lstStyle/>
          <a:p>
            <a:r>
              <a:rPr lang="en-US" dirty="0"/>
              <a:t>Heat Cramps</a:t>
            </a:r>
          </a:p>
        </p:txBody>
      </p:sp>
      <p:sp>
        <p:nvSpPr>
          <p:cNvPr id="4" name="Content Placeholder 3">
            <a:extLst>
              <a:ext uri="{FF2B5EF4-FFF2-40B4-BE49-F238E27FC236}">
                <a16:creationId xmlns:a16="http://schemas.microsoft.com/office/drawing/2014/main" id="{B214AD8B-9825-2A9A-3645-55BA7D7914A1}"/>
              </a:ext>
            </a:extLst>
          </p:cNvPr>
          <p:cNvSpPr>
            <a:spLocks noGrp="1"/>
          </p:cNvSpPr>
          <p:nvPr>
            <p:ph sz="half" idx="2"/>
          </p:nvPr>
        </p:nvSpPr>
        <p:spPr/>
        <p:txBody>
          <a:bodyPr>
            <a:normAutofit fontScale="92500" lnSpcReduction="20000"/>
          </a:bodyPr>
          <a:lstStyle/>
          <a:p>
            <a:pPr marL="0" indent="0">
              <a:buNone/>
            </a:pPr>
            <a:r>
              <a:rPr lang="en-US" b="1" dirty="0">
                <a:solidFill>
                  <a:schemeClr val="accent2"/>
                </a:solidFill>
              </a:rPr>
              <a:t>Symptoms</a:t>
            </a:r>
          </a:p>
          <a:p>
            <a:r>
              <a:rPr lang="en-US" sz="2000" dirty="0">
                <a:solidFill>
                  <a:schemeClr val="accent2"/>
                </a:solidFill>
              </a:rPr>
              <a:t>Cool, moist skin</a:t>
            </a:r>
          </a:p>
          <a:p>
            <a:r>
              <a:rPr lang="en-US" sz="2000" dirty="0">
                <a:solidFill>
                  <a:schemeClr val="accent2"/>
                </a:solidFill>
              </a:rPr>
              <a:t>Heavy sweating with muscle pain</a:t>
            </a:r>
          </a:p>
          <a:p>
            <a:r>
              <a:rPr lang="en-US" sz="2000" dirty="0">
                <a:solidFill>
                  <a:schemeClr val="accent2"/>
                </a:solidFill>
              </a:rPr>
              <a:t>Dilatated Pupils</a:t>
            </a:r>
          </a:p>
          <a:p>
            <a:r>
              <a:rPr lang="en-US" sz="2000" dirty="0">
                <a:solidFill>
                  <a:schemeClr val="accent2"/>
                </a:solidFill>
              </a:rPr>
              <a:t>Extreme thirst</a:t>
            </a:r>
          </a:p>
          <a:p>
            <a:r>
              <a:rPr lang="en-US" sz="2000" dirty="0">
                <a:solidFill>
                  <a:schemeClr val="accent2"/>
                </a:solidFill>
              </a:rPr>
              <a:t>Tiredness, Weakness</a:t>
            </a:r>
          </a:p>
          <a:p>
            <a:pPr marL="0" indent="0">
              <a:buNone/>
            </a:pPr>
            <a:r>
              <a:rPr lang="en-US" sz="2400" b="1" dirty="0"/>
              <a:t>WHAT TO DO: </a:t>
            </a:r>
          </a:p>
          <a:p>
            <a:r>
              <a:rPr lang="en-US" sz="2000" dirty="0"/>
              <a:t>Seek shade immediately</a:t>
            </a:r>
          </a:p>
          <a:p>
            <a:r>
              <a:rPr lang="en-US" sz="2000" dirty="0"/>
              <a:t>Consume water or sports drink</a:t>
            </a:r>
          </a:p>
          <a:p>
            <a:r>
              <a:rPr lang="en-US" sz="2000" dirty="0"/>
              <a:t>Seek medical help if cramps last longer than 1 hour</a:t>
            </a:r>
          </a:p>
        </p:txBody>
      </p:sp>
      <p:sp>
        <p:nvSpPr>
          <p:cNvPr id="5" name="Text Placeholder 4">
            <a:extLst>
              <a:ext uri="{FF2B5EF4-FFF2-40B4-BE49-F238E27FC236}">
                <a16:creationId xmlns:a16="http://schemas.microsoft.com/office/drawing/2014/main" id="{385C3E18-D5EB-E223-E660-1EAE0DB69A51}"/>
              </a:ext>
            </a:extLst>
          </p:cNvPr>
          <p:cNvSpPr>
            <a:spLocks noGrp="1"/>
          </p:cNvSpPr>
          <p:nvPr>
            <p:ph type="body" sz="quarter" idx="3"/>
          </p:nvPr>
        </p:nvSpPr>
        <p:spPr>
          <a:xfrm>
            <a:off x="6705600" y="1681163"/>
            <a:ext cx="4649788" cy="823912"/>
          </a:xfrm>
        </p:spPr>
        <p:txBody>
          <a:bodyPr/>
          <a:lstStyle/>
          <a:p>
            <a:r>
              <a:rPr lang="en-US" dirty="0"/>
              <a:t>Heat Rash</a:t>
            </a:r>
          </a:p>
        </p:txBody>
      </p:sp>
      <p:sp>
        <p:nvSpPr>
          <p:cNvPr id="6" name="Content Placeholder 5">
            <a:extLst>
              <a:ext uri="{FF2B5EF4-FFF2-40B4-BE49-F238E27FC236}">
                <a16:creationId xmlns:a16="http://schemas.microsoft.com/office/drawing/2014/main" id="{39257FFC-507C-B8C8-2D89-9F0AF2C69307}"/>
              </a:ext>
            </a:extLst>
          </p:cNvPr>
          <p:cNvSpPr>
            <a:spLocks noGrp="1"/>
          </p:cNvSpPr>
          <p:nvPr>
            <p:ph sz="quarter" idx="4"/>
          </p:nvPr>
        </p:nvSpPr>
        <p:spPr>
          <a:xfrm>
            <a:off x="6705600" y="2505075"/>
            <a:ext cx="4982816" cy="3684588"/>
          </a:xfrm>
        </p:spPr>
        <p:txBody>
          <a:bodyPr>
            <a:normAutofit fontScale="92500" lnSpcReduction="20000"/>
          </a:bodyPr>
          <a:lstStyle/>
          <a:p>
            <a:pPr marL="0" indent="0">
              <a:buNone/>
            </a:pPr>
            <a:r>
              <a:rPr lang="en-US" b="1" dirty="0">
                <a:solidFill>
                  <a:schemeClr val="accent2"/>
                </a:solidFill>
              </a:rPr>
              <a:t>Symptoms</a:t>
            </a:r>
          </a:p>
          <a:p>
            <a:r>
              <a:rPr lang="en-US" sz="2000" dirty="0">
                <a:solidFill>
                  <a:schemeClr val="accent2"/>
                </a:solidFill>
              </a:rPr>
              <a:t>Red raised bumps on skin (usually around the neck &amp; chest)</a:t>
            </a:r>
          </a:p>
          <a:p>
            <a:r>
              <a:rPr lang="en-US" sz="2000" dirty="0">
                <a:solidFill>
                  <a:schemeClr val="accent2"/>
                </a:solidFill>
              </a:rPr>
              <a:t>Itchy, irritable skin</a:t>
            </a:r>
          </a:p>
          <a:p>
            <a:pPr marL="0" indent="0">
              <a:buNone/>
            </a:pPr>
            <a:endParaRPr lang="en-US" sz="2000" dirty="0"/>
          </a:p>
          <a:p>
            <a:pPr marL="0" indent="0">
              <a:buNone/>
            </a:pPr>
            <a:r>
              <a:rPr lang="en-US" b="1" dirty="0"/>
              <a:t>WHAT TO DO:</a:t>
            </a:r>
          </a:p>
          <a:p>
            <a:r>
              <a:rPr lang="en-US" sz="2000" dirty="0"/>
              <a:t>Keep rash area dry</a:t>
            </a:r>
          </a:p>
          <a:p>
            <a:r>
              <a:rPr lang="en-US" sz="2000" dirty="0"/>
              <a:t>Use powder on skin</a:t>
            </a:r>
          </a:p>
          <a:p>
            <a:r>
              <a:rPr lang="en-US" sz="2000" dirty="0"/>
              <a:t>Seek shade</a:t>
            </a:r>
          </a:p>
        </p:txBody>
      </p:sp>
    </p:spTree>
    <p:extLst>
      <p:ext uri="{BB962C8B-B14F-4D97-AF65-F5344CB8AC3E}">
        <p14:creationId xmlns:p14="http://schemas.microsoft.com/office/powerpoint/2010/main" val="22671713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a:lum/>
          </a:blip>
          <a:srcRect/>
          <a:stretch>
            <a:fillRect t="-9000" b="-9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ACEE62-9CCC-9C5C-3EBE-A9A7F9E530FD}"/>
              </a:ext>
            </a:extLst>
          </p:cNvPr>
          <p:cNvSpPr>
            <a:spLocks noGrp="1"/>
          </p:cNvSpPr>
          <p:nvPr>
            <p:ph type="title"/>
          </p:nvPr>
        </p:nvSpPr>
        <p:spPr>
          <a:xfrm>
            <a:off x="964095" y="911364"/>
            <a:ext cx="10515600" cy="1175854"/>
          </a:xfrm>
        </p:spPr>
        <p:txBody>
          <a:bodyPr>
            <a:normAutofit fontScale="90000"/>
          </a:bodyPr>
          <a:lstStyle/>
          <a:p>
            <a:r>
              <a:rPr lang="en-US" b="1" dirty="0">
                <a:solidFill>
                  <a:schemeClr val="accent2"/>
                </a:solidFill>
              </a:rPr>
              <a:t> </a:t>
            </a:r>
            <a:r>
              <a:rPr lang="en-US" sz="6700" b="1" dirty="0">
                <a:solidFill>
                  <a:schemeClr val="accent2"/>
                </a:solidFill>
              </a:rPr>
              <a:t>2025</a:t>
            </a:r>
            <a:r>
              <a:rPr lang="en-US" b="1" dirty="0">
                <a:solidFill>
                  <a:schemeClr val="accent2"/>
                </a:solidFill>
              </a:rPr>
              <a:t> Arizona confirmed heat associated deaths</a:t>
            </a:r>
            <a:br>
              <a:rPr lang="en-US" b="1" dirty="0">
                <a:solidFill>
                  <a:schemeClr val="accent2"/>
                </a:solidFill>
              </a:rPr>
            </a:br>
            <a:br>
              <a:rPr lang="en-US" b="1" dirty="0">
                <a:solidFill>
                  <a:schemeClr val="accent2"/>
                </a:solidFill>
              </a:rPr>
            </a:br>
            <a:r>
              <a:rPr lang="en-US" b="1" dirty="0">
                <a:solidFill>
                  <a:schemeClr val="accent2"/>
                </a:solidFill>
              </a:rPr>
              <a:t>                  </a:t>
            </a:r>
            <a:br>
              <a:rPr lang="en-US" dirty="0"/>
            </a:br>
            <a:endParaRPr lang="en-US" dirty="0"/>
          </a:p>
        </p:txBody>
      </p:sp>
      <p:pic>
        <p:nvPicPr>
          <p:cNvPr id="4" name="Picture 3">
            <a:extLst>
              <a:ext uri="{FF2B5EF4-FFF2-40B4-BE49-F238E27FC236}">
                <a16:creationId xmlns:a16="http://schemas.microsoft.com/office/drawing/2014/main" id="{77EF5D51-CA21-73D7-AA08-7873D3078423}"/>
              </a:ext>
            </a:extLst>
          </p:cNvPr>
          <p:cNvPicPr>
            <a:picLocks noChangeAspect="1"/>
          </p:cNvPicPr>
          <p:nvPr/>
        </p:nvPicPr>
        <p:blipFill>
          <a:blip/>
          <a:stretch>
            <a:fillRect/>
          </a:stretch>
        </p:blipFill>
        <p:spPr>
          <a:xfrm>
            <a:off x="5070568" y="1305390"/>
            <a:ext cx="1440208" cy="2776305"/>
          </a:xfrm>
          <a:prstGeom prst="rect">
            <a:avLst/>
          </a:prstGeom>
        </p:spPr>
      </p:pic>
      <p:pic>
        <p:nvPicPr>
          <p:cNvPr id="5" name="Picture 4">
            <a:extLst>
              <a:ext uri="{FF2B5EF4-FFF2-40B4-BE49-F238E27FC236}">
                <a16:creationId xmlns:a16="http://schemas.microsoft.com/office/drawing/2014/main" id="{94489910-5F83-B6A0-21B5-8451145F2957}"/>
              </a:ext>
            </a:extLst>
          </p:cNvPr>
          <p:cNvPicPr>
            <a:picLocks noChangeAspect="1"/>
          </p:cNvPicPr>
          <p:nvPr/>
        </p:nvPicPr>
        <p:blipFill>
          <a:blip/>
          <a:stretch>
            <a:fillRect/>
          </a:stretch>
        </p:blipFill>
        <p:spPr>
          <a:xfrm>
            <a:off x="6323822" y="1305389"/>
            <a:ext cx="1440208" cy="2776305"/>
          </a:xfrm>
          <a:prstGeom prst="rect">
            <a:avLst/>
          </a:prstGeom>
        </p:spPr>
      </p:pic>
      <p:pic>
        <p:nvPicPr>
          <p:cNvPr id="7" name="Picture 6">
            <a:extLst>
              <a:ext uri="{FF2B5EF4-FFF2-40B4-BE49-F238E27FC236}">
                <a16:creationId xmlns:a16="http://schemas.microsoft.com/office/drawing/2014/main" id="{A5CFF955-8C94-8B97-94B4-29FC8D774FA2}"/>
              </a:ext>
            </a:extLst>
          </p:cNvPr>
          <p:cNvPicPr>
            <a:picLocks noChangeAspect="1"/>
          </p:cNvPicPr>
          <p:nvPr/>
        </p:nvPicPr>
        <p:blipFill>
          <a:blip/>
          <a:stretch>
            <a:fillRect/>
          </a:stretch>
        </p:blipFill>
        <p:spPr>
          <a:xfrm>
            <a:off x="7892317" y="2087218"/>
            <a:ext cx="952583" cy="1044030"/>
          </a:xfrm>
          <a:prstGeom prst="rect">
            <a:avLst/>
          </a:prstGeom>
        </p:spPr>
      </p:pic>
      <p:pic>
        <p:nvPicPr>
          <p:cNvPr id="9" name="Picture 8">
            <a:extLst>
              <a:ext uri="{FF2B5EF4-FFF2-40B4-BE49-F238E27FC236}">
                <a16:creationId xmlns:a16="http://schemas.microsoft.com/office/drawing/2014/main" id="{285C252C-81E4-695F-9140-8A3B69BE5F17}"/>
              </a:ext>
            </a:extLst>
          </p:cNvPr>
          <p:cNvPicPr>
            <a:picLocks noChangeAspect="1"/>
          </p:cNvPicPr>
          <p:nvPr/>
        </p:nvPicPr>
        <p:blipFill>
          <a:blip r:embed="rId2"/>
          <a:stretch>
            <a:fillRect/>
          </a:stretch>
        </p:blipFill>
        <p:spPr>
          <a:xfrm>
            <a:off x="3076977" y="1673611"/>
            <a:ext cx="2202594" cy="2121178"/>
          </a:xfrm>
          <a:prstGeom prst="rect">
            <a:avLst/>
          </a:prstGeom>
        </p:spPr>
      </p:pic>
    </p:spTree>
    <p:extLst>
      <p:ext uri="{BB962C8B-B14F-4D97-AF65-F5344CB8AC3E}">
        <p14:creationId xmlns:p14="http://schemas.microsoft.com/office/powerpoint/2010/main" val="36557665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EB7F1-8F10-92B1-F6A2-3996B554927B}"/>
              </a:ext>
            </a:extLst>
          </p:cNvPr>
          <p:cNvSpPr>
            <a:spLocks noGrp="1"/>
          </p:cNvSpPr>
          <p:nvPr>
            <p:ph type="title"/>
          </p:nvPr>
        </p:nvSpPr>
        <p:spPr/>
        <p:txBody>
          <a:bodyPr/>
          <a:lstStyle/>
          <a:p>
            <a:r>
              <a:rPr lang="en-US" dirty="0"/>
              <a:t>Ways to Beat the Heat!</a:t>
            </a:r>
          </a:p>
        </p:txBody>
      </p:sp>
      <p:sp>
        <p:nvSpPr>
          <p:cNvPr id="3" name="Content Placeholder 2">
            <a:extLst>
              <a:ext uri="{FF2B5EF4-FFF2-40B4-BE49-F238E27FC236}">
                <a16:creationId xmlns:a16="http://schemas.microsoft.com/office/drawing/2014/main" id="{397F83AA-40D8-81E2-FDC0-046B4AC06945}"/>
              </a:ext>
            </a:extLst>
          </p:cNvPr>
          <p:cNvSpPr>
            <a:spLocks noGrp="1"/>
          </p:cNvSpPr>
          <p:nvPr>
            <p:ph idx="1"/>
          </p:nvPr>
        </p:nvSpPr>
        <p:spPr/>
        <p:txBody>
          <a:bodyPr>
            <a:normAutofit lnSpcReduction="10000"/>
          </a:bodyPr>
          <a:lstStyle/>
          <a:p>
            <a:pPr marL="0" indent="0">
              <a:buNone/>
            </a:pPr>
            <a:r>
              <a:rPr lang="en-US" dirty="0"/>
              <a:t>There are many ways we can stay safe and Beat the Heat like…</a:t>
            </a:r>
          </a:p>
          <a:p>
            <a:pPr marL="514350" indent="-514350">
              <a:buFont typeface="+mj-lt"/>
              <a:buAutoNum type="arabicPeriod"/>
            </a:pPr>
            <a:r>
              <a:rPr lang="en-US" dirty="0"/>
              <a:t>Check the weather forecast and UV Index for the next day before work</a:t>
            </a:r>
          </a:p>
          <a:p>
            <a:pPr marL="514350" indent="-514350">
              <a:buFont typeface="+mj-lt"/>
              <a:buAutoNum type="arabicPeriod"/>
            </a:pPr>
            <a:r>
              <a:rPr lang="en-US" dirty="0"/>
              <a:t>Cover up, the less skin exposed to the heat rays the cooler the skin will stay</a:t>
            </a:r>
          </a:p>
          <a:p>
            <a:pPr marL="514350" indent="-514350">
              <a:buFont typeface="+mj-lt"/>
              <a:buAutoNum type="arabicPeriod"/>
            </a:pPr>
            <a:r>
              <a:rPr lang="en-US" dirty="0"/>
              <a:t>Hydrate, remember hydration starts the day before and not the day of. </a:t>
            </a:r>
          </a:p>
          <a:p>
            <a:pPr lvl="1"/>
            <a:r>
              <a:rPr lang="en-US" dirty="0">
                <a:solidFill>
                  <a:schemeClr val="accent2"/>
                </a:solidFill>
              </a:rPr>
              <a:t>Its important to avoid sugary, caffeinated and alcoholic drinks.</a:t>
            </a:r>
          </a:p>
          <a:p>
            <a:pPr marL="514350" indent="-514350">
              <a:buFont typeface="+mj-lt"/>
              <a:buAutoNum type="arabicPeriod"/>
            </a:pPr>
            <a:r>
              <a:rPr lang="en-US" dirty="0"/>
              <a:t>If you are sweating a lot, combine water with snacks or a sports drink to replace the salt and minerals you lose in sweat.</a:t>
            </a:r>
          </a:p>
        </p:txBody>
      </p:sp>
    </p:spTree>
    <p:extLst>
      <p:ext uri="{BB962C8B-B14F-4D97-AF65-F5344CB8AC3E}">
        <p14:creationId xmlns:p14="http://schemas.microsoft.com/office/powerpoint/2010/main" val="7662288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5E8038-FFB0-B6D8-76B2-0F98F8EC9641}"/>
              </a:ext>
            </a:extLst>
          </p:cNvPr>
          <p:cNvSpPr>
            <a:spLocks noGrp="1"/>
          </p:cNvSpPr>
          <p:nvPr>
            <p:ph type="title"/>
          </p:nvPr>
        </p:nvSpPr>
        <p:spPr/>
        <p:txBody>
          <a:bodyPr/>
          <a:lstStyle/>
          <a:p>
            <a:r>
              <a:rPr lang="en-US" dirty="0"/>
              <a:t>Ways to Beat the Heat </a:t>
            </a:r>
            <a:r>
              <a:rPr lang="en-US" sz="3200" i="1" dirty="0"/>
              <a:t>cont. </a:t>
            </a:r>
            <a:endParaRPr lang="en-US" i="1" dirty="0"/>
          </a:p>
        </p:txBody>
      </p:sp>
      <p:sp>
        <p:nvSpPr>
          <p:cNvPr id="3" name="Content Placeholder 2">
            <a:extLst>
              <a:ext uri="{FF2B5EF4-FFF2-40B4-BE49-F238E27FC236}">
                <a16:creationId xmlns:a16="http://schemas.microsoft.com/office/drawing/2014/main" id="{2B42AB0F-94EC-98C8-A8E4-F813E9D525BD}"/>
              </a:ext>
            </a:extLst>
          </p:cNvPr>
          <p:cNvSpPr>
            <a:spLocks noGrp="1"/>
          </p:cNvSpPr>
          <p:nvPr>
            <p:ph idx="1"/>
          </p:nvPr>
        </p:nvSpPr>
        <p:spPr/>
        <p:txBody>
          <a:bodyPr/>
          <a:lstStyle/>
          <a:p>
            <a:pPr marL="0" indent="0">
              <a:buNone/>
            </a:pPr>
            <a:r>
              <a:rPr lang="en-US" dirty="0"/>
              <a:t>5. Use your resources for assistance in creating a plan when having workers working in extreme heat. </a:t>
            </a:r>
          </a:p>
          <a:p>
            <a:pPr lvl="1"/>
            <a:r>
              <a:rPr lang="en-US" dirty="0"/>
              <a:t>Arizona Dept. of Health Services @ </a:t>
            </a:r>
            <a:r>
              <a:rPr lang="en-US" sz="4400" b="1" dirty="0">
                <a:solidFill>
                  <a:srgbClr val="FF0000"/>
                </a:solidFill>
                <a:highlight>
                  <a:srgbClr val="FFFF00"/>
                </a:highlight>
              </a:rPr>
              <a:t>(602) 364-3118</a:t>
            </a:r>
          </a:p>
          <a:p>
            <a:pPr lvl="1"/>
            <a:r>
              <a:rPr lang="en-US" dirty="0"/>
              <a:t>Preplan locations of A/C Cooling Centers</a:t>
            </a:r>
          </a:p>
          <a:p>
            <a:pPr lvl="2">
              <a:buFont typeface="Courier New" panose="02070309020205020404" pitchFamily="49" charset="0"/>
              <a:buChar char="o"/>
            </a:pPr>
            <a:r>
              <a:rPr lang="en-US" dirty="0"/>
              <a:t>Locations can be found @ </a:t>
            </a:r>
            <a:r>
              <a:rPr lang="en-US" sz="3600" b="1" dirty="0"/>
              <a:t>ADHS.gov </a:t>
            </a:r>
          </a:p>
          <a:p>
            <a:pPr marL="914400" lvl="2" indent="0">
              <a:buNone/>
            </a:pPr>
            <a:r>
              <a:rPr lang="en-US" dirty="0"/>
              <a:t>(go to the search index and type in HEAT ILLNESS)</a:t>
            </a:r>
          </a:p>
          <a:p>
            <a:endParaRPr lang="en-US" dirty="0"/>
          </a:p>
        </p:txBody>
      </p:sp>
    </p:spTree>
    <p:extLst>
      <p:ext uri="{BB962C8B-B14F-4D97-AF65-F5344CB8AC3E}">
        <p14:creationId xmlns:p14="http://schemas.microsoft.com/office/powerpoint/2010/main" val="29642949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52DB035-6DDE-5C6F-2F65-9F45DF4C1631}"/>
              </a:ext>
            </a:extLst>
          </p:cNvPr>
          <p:cNvSpPr>
            <a:spLocks noGrp="1"/>
          </p:cNvSpPr>
          <p:nvPr>
            <p:ph type="title"/>
          </p:nvPr>
        </p:nvSpPr>
        <p:spPr>
          <a:xfrm>
            <a:off x="466722" y="586855"/>
            <a:ext cx="3201366" cy="3387497"/>
          </a:xfrm>
        </p:spPr>
        <p:txBody>
          <a:bodyPr vert="horz" lIns="91440" tIns="45720" rIns="91440" bIns="45720" rtlCol="0" anchor="b">
            <a:normAutofit/>
          </a:bodyPr>
          <a:lstStyle/>
          <a:p>
            <a:pPr algn="r"/>
            <a:r>
              <a:rPr lang="en-US" sz="4000" kern="1200" dirty="0">
                <a:solidFill>
                  <a:srgbClr val="FFFFFF"/>
                </a:solidFill>
                <a:latin typeface="+mj-lt"/>
                <a:ea typeface="+mj-ea"/>
                <a:cs typeface="+mj-cs"/>
              </a:rPr>
              <a:t>2026 AZ Heat Task Force Need to Know</a:t>
            </a:r>
          </a:p>
        </p:txBody>
      </p:sp>
      <p:sp>
        <p:nvSpPr>
          <p:cNvPr id="3" name="Content Placeholder 2">
            <a:extLst>
              <a:ext uri="{FF2B5EF4-FFF2-40B4-BE49-F238E27FC236}">
                <a16:creationId xmlns:a16="http://schemas.microsoft.com/office/drawing/2014/main" id="{C913A51D-757C-2DA9-D2E3-FD64A4076283}"/>
              </a:ext>
            </a:extLst>
          </p:cNvPr>
          <p:cNvSpPr>
            <a:spLocks noGrp="1"/>
          </p:cNvSpPr>
          <p:nvPr>
            <p:ph sz="half" idx="4294967295"/>
          </p:nvPr>
        </p:nvSpPr>
        <p:spPr>
          <a:xfrm>
            <a:off x="4810259" y="649480"/>
            <a:ext cx="6555347" cy="5546047"/>
          </a:xfrm>
        </p:spPr>
        <p:txBody>
          <a:bodyPr vert="horz" lIns="91440" tIns="45720" rIns="91440" bIns="45720" rtlCol="0" anchor="ctr">
            <a:normAutofit/>
          </a:bodyPr>
          <a:lstStyle/>
          <a:p>
            <a:r>
              <a:rPr lang="en-US" sz="3600" b="1" dirty="0"/>
              <a:t>NOT YET A “LAW” </a:t>
            </a:r>
          </a:p>
          <a:p>
            <a:pPr lvl="1"/>
            <a:r>
              <a:rPr lang="en-US" sz="3200" dirty="0"/>
              <a:t>Approved by ADOSH Advisory Committee 3/2026</a:t>
            </a:r>
          </a:p>
          <a:p>
            <a:pPr lvl="1"/>
            <a:r>
              <a:rPr lang="en-US" sz="3200" dirty="0"/>
              <a:t>Expected roll out date “Summer” 2026</a:t>
            </a:r>
          </a:p>
          <a:p>
            <a:pPr lvl="1"/>
            <a:r>
              <a:rPr lang="en-US" sz="3200" dirty="0"/>
              <a:t>Enforcement happening through ADOSH Heat SEP + the 1A </a:t>
            </a:r>
          </a:p>
          <a:p>
            <a:pPr lvl="1"/>
            <a:endParaRPr lang="en-US" sz="2000" dirty="0"/>
          </a:p>
          <a:p>
            <a:pPr marL="457200" lvl="1"/>
            <a:endParaRPr lang="en-US" sz="2000" dirty="0"/>
          </a:p>
        </p:txBody>
      </p:sp>
    </p:spTree>
    <p:extLst>
      <p:ext uri="{BB962C8B-B14F-4D97-AF65-F5344CB8AC3E}">
        <p14:creationId xmlns:p14="http://schemas.microsoft.com/office/powerpoint/2010/main" val="14091603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7557DC8-F57F-AC91-0516-082030DDE63E}"/>
              </a:ext>
            </a:extLst>
          </p:cNvPr>
          <p:cNvPicPr>
            <a:picLocks noChangeAspect="1"/>
          </p:cNvPicPr>
          <p:nvPr/>
        </p:nvPicPr>
        <p:blipFill>
          <a:blip r:embed="rId2"/>
          <a:stretch>
            <a:fillRect/>
          </a:stretch>
        </p:blipFill>
        <p:spPr>
          <a:xfrm>
            <a:off x="1333500" y="252412"/>
            <a:ext cx="9525000" cy="6353175"/>
          </a:xfrm>
          <a:prstGeom prst="rect">
            <a:avLst/>
          </a:prstGeom>
        </p:spPr>
      </p:pic>
    </p:spTree>
    <p:extLst>
      <p:ext uri="{BB962C8B-B14F-4D97-AF65-F5344CB8AC3E}">
        <p14:creationId xmlns:p14="http://schemas.microsoft.com/office/powerpoint/2010/main" val="13017833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08F1E6B-B206-9EAF-FBA3-FC1467B52194}"/>
              </a:ext>
            </a:extLst>
          </p:cNvPr>
          <p:cNvSpPr>
            <a:spLocks noGrp="1"/>
          </p:cNvSpPr>
          <p:nvPr>
            <p:ph type="title"/>
          </p:nvPr>
        </p:nvSpPr>
        <p:spPr>
          <a:xfrm>
            <a:off x="839788" y="457200"/>
            <a:ext cx="4178526" cy="1600200"/>
          </a:xfrm>
        </p:spPr>
        <p:txBody>
          <a:bodyPr>
            <a:normAutofit/>
          </a:bodyPr>
          <a:lstStyle/>
          <a:p>
            <a:r>
              <a:rPr lang="en-US" sz="4000" b="1" dirty="0"/>
              <a:t>AZ Heat Task Force</a:t>
            </a:r>
          </a:p>
        </p:txBody>
      </p:sp>
      <p:sp>
        <p:nvSpPr>
          <p:cNvPr id="8" name="Picture Placeholder 7">
            <a:extLst>
              <a:ext uri="{FF2B5EF4-FFF2-40B4-BE49-F238E27FC236}">
                <a16:creationId xmlns:a16="http://schemas.microsoft.com/office/drawing/2014/main" id="{4DB8EC25-A4A0-987C-A0A9-90669B44646D}"/>
              </a:ext>
            </a:extLst>
          </p:cNvPr>
          <p:cNvSpPr>
            <a:spLocks noGrp="1"/>
          </p:cNvSpPr>
          <p:nvPr>
            <p:ph type="pic" idx="1"/>
          </p:nvPr>
        </p:nvSpPr>
        <p:spPr/>
        <p:txBody>
          <a:bodyPr/>
          <a:lstStyle/>
          <a:p>
            <a:r>
              <a:rPr lang="en-US" dirty="0"/>
              <a:t>Mandatory Shift to a WRITTEN HIPP Program</a:t>
            </a:r>
          </a:p>
          <a:p>
            <a:pPr marL="457200" indent="-457200">
              <a:buFont typeface="Arial" panose="020B0604020202020204" pitchFamily="34" charset="0"/>
              <a:buChar char="•"/>
            </a:pPr>
            <a:r>
              <a:rPr lang="en-US" dirty="0"/>
              <a:t>Who – Every employer</a:t>
            </a:r>
          </a:p>
          <a:p>
            <a:pPr marL="457200" indent="-457200">
              <a:buFont typeface="Arial" panose="020B0604020202020204" pitchFamily="34" charset="0"/>
              <a:buChar char="•"/>
            </a:pPr>
            <a:r>
              <a:rPr lang="en-US" dirty="0"/>
              <a:t>Procedures that detail a specific</a:t>
            </a:r>
          </a:p>
          <a:p>
            <a:pPr marL="914400" lvl="1" indent="-457200">
              <a:buFont typeface="Arial" panose="020B0604020202020204" pitchFamily="34" charset="0"/>
              <a:buChar char="•"/>
            </a:pPr>
            <a:r>
              <a:rPr lang="en-US" dirty="0"/>
              <a:t>Water distribution procedure</a:t>
            </a:r>
          </a:p>
          <a:p>
            <a:pPr marL="914400" lvl="1" indent="-457200">
              <a:buFont typeface="Arial" panose="020B0604020202020204" pitchFamily="34" charset="0"/>
              <a:buChar char="•"/>
            </a:pPr>
            <a:r>
              <a:rPr lang="en-US" dirty="0"/>
              <a:t>Shade / cooling access</a:t>
            </a:r>
          </a:p>
          <a:p>
            <a:pPr marL="914400" lvl="1" indent="-457200">
              <a:buFont typeface="Arial" panose="020B0604020202020204" pitchFamily="34" charset="0"/>
              <a:buChar char="•"/>
            </a:pPr>
            <a:r>
              <a:rPr lang="en-US" dirty="0"/>
              <a:t>Rest break policy</a:t>
            </a:r>
          </a:p>
          <a:p>
            <a:pPr marL="914400" lvl="1" indent="-457200">
              <a:buFont typeface="Arial" panose="020B0604020202020204" pitchFamily="34" charset="0"/>
              <a:buChar char="•"/>
            </a:pPr>
            <a:r>
              <a:rPr lang="en-US" dirty="0"/>
              <a:t>Acclimatization process</a:t>
            </a:r>
          </a:p>
          <a:p>
            <a:pPr marL="914400" lvl="1" indent="-457200">
              <a:buFont typeface="Arial" panose="020B0604020202020204" pitchFamily="34" charset="0"/>
              <a:buChar char="•"/>
            </a:pPr>
            <a:r>
              <a:rPr lang="en-US" dirty="0"/>
              <a:t>Training</a:t>
            </a:r>
          </a:p>
          <a:p>
            <a:pPr lvl="2"/>
            <a:endParaRPr lang="en-US" dirty="0"/>
          </a:p>
        </p:txBody>
      </p:sp>
      <p:sp>
        <p:nvSpPr>
          <p:cNvPr id="9" name="Text Placeholder 8">
            <a:extLst>
              <a:ext uri="{FF2B5EF4-FFF2-40B4-BE49-F238E27FC236}">
                <a16:creationId xmlns:a16="http://schemas.microsoft.com/office/drawing/2014/main" id="{BC1A162C-A11C-FCD2-DB88-1C1CB92B7891}"/>
              </a:ext>
            </a:extLst>
          </p:cNvPr>
          <p:cNvSpPr>
            <a:spLocks noGrp="1"/>
          </p:cNvSpPr>
          <p:nvPr>
            <p:ph type="body" sz="half" idx="2"/>
          </p:nvPr>
        </p:nvSpPr>
        <p:spPr/>
        <p:txBody>
          <a:bodyPr/>
          <a:lstStyle/>
          <a:p>
            <a:pPr algn="ctr"/>
            <a:endParaRPr lang="en-US" dirty="0"/>
          </a:p>
          <a:p>
            <a:pPr algn="ctr"/>
            <a:endParaRPr lang="en-US" dirty="0"/>
          </a:p>
          <a:p>
            <a:pPr algn="ctr"/>
            <a:endParaRPr lang="en-US" dirty="0"/>
          </a:p>
          <a:p>
            <a:pPr algn="ctr"/>
            <a:endParaRPr lang="en-US" dirty="0"/>
          </a:p>
          <a:p>
            <a:pPr algn="ctr"/>
            <a:endParaRPr lang="en-US" dirty="0"/>
          </a:p>
          <a:p>
            <a:pPr algn="ctr"/>
            <a:r>
              <a:rPr lang="en-US" sz="5400" b="1" dirty="0"/>
              <a:t>WHAT IS IT? </a:t>
            </a:r>
          </a:p>
        </p:txBody>
      </p:sp>
    </p:spTree>
    <p:extLst>
      <p:ext uri="{BB962C8B-B14F-4D97-AF65-F5344CB8AC3E}">
        <p14:creationId xmlns:p14="http://schemas.microsoft.com/office/powerpoint/2010/main" val="41745423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201F29-4C33-B84A-AB52-BE32EAB6597B}"/>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8CF0B734-9F68-F276-23FE-90B6E128A591}"/>
              </a:ext>
            </a:extLst>
          </p:cNvPr>
          <p:cNvSpPr>
            <a:spLocks noGrp="1"/>
          </p:cNvSpPr>
          <p:nvPr>
            <p:ph type="title"/>
          </p:nvPr>
        </p:nvSpPr>
        <p:spPr>
          <a:xfrm>
            <a:off x="839788" y="457200"/>
            <a:ext cx="4178526" cy="1600200"/>
          </a:xfrm>
        </p:spPr>
        <p:txBody>
          <a:bodyPr>
            <a:normAutofit/>
          </a:bodyPr>
          <a:lstStyle/>
          <a:p>
            <a:r>
              <a:rPr lang="en-US" sz="4000" b="1" dirty="0"/>
              <a:t>AZ Heat Task Force</a:t>
            </a:r>
          </a:p>
        </p:txBody>
      </p:sp>
      <p:sp>
        <p:nvSpPr>
          <p:cNvPr id="8" name="Picture Placeholder 7">
            <a:extLst>
              <a:ext uri="{FF2B5EF4-FFF2-40B4-BE49-F238E27FC236}">
                <a16:creationId xmlns:a16="http://schemas.microsoft.com/office/drawing/2014/main" id="{CC566578-05E9-0FC8-F11F-AC5CB2047F9D}"/>
              </a:ext>
            </a:extLst>
          </p:cNvPr>
          <p:cNvSpPr>
            <a:spLocks noGrp="1"/>
          </p:cNvSpPr>
          <p:nvPr>
            <p:ph type="pic" idx="1"/>
          </p:nvPr>
        </p:nvSpPr>
        <p:spPr/>
        <p:txBody>
          <a:bodyPr>
            <a:normAutofit/>
          </a:bodyPr>
          <a:lstStyle/>
          <a:p>
            <a:r>
              <a:rPr lang="en-US" dirty="0"/>
              <a:t>Water Requirements</a:t>
            </a:r>
          </a:p>
          <a:p>
            <a:r>
              <a:rPr lang="en-US" sz="2400" dirty="0">
                <a:solidFill>
                  <a:srgbClr val="FF0000"/>
                </a:solidFill>
              </a:rPr>
              <a:t>(now</a:t>
            </a:r>
            <a:r>
              <a:rPr lang="en-US" sz="2400" b="1" dirty="0">
                <a:solidFill>
                  <a:srgbClr val="FF0000"/>
                </a:solidFill>
              </a:rPr>
              <a:t> QUANTIFIED </a:t>
            </a:r>
            <a:r>
              <a:rPr lang="en-US" sz="2400" dirty="0">
                <a:solidFill>
                  <a:srgbClr val="FF0000"/>
                </a:solidFill>
              </a:rPr>
              <a:t>not just provided)</a:t>
            </a:r>
          </a:p>
          <a:p>
            <a:pPr marL="457200" indent="-457200">
              <a:buFont typeface="Arial" panose="020B0604020202020204" pitchFamily="34" charset="0"/>
              <a:buChar char="•"/>
            </a:pPr>
            <a:r>
              <a:rPr lang="en-US" dirty="0"/>
              <a:t>Potable, cool and accessible</a:t>
            </a:r>
          </a:p>
          <a:p>
            <a:pPr marL="457200" indent="-457200">
              <a:buFont typeface="Arial" panose="020B0604020202020204" pitchFamily="34" charset="0"/>
              <a:buChar char="•"/>
            </a:pPr>
            <a:r>
              <a:rPr lang="en-US" dirty="0"/>
              <a:t>Located close to work area</a:t>
            </a:r>
          </a:p>
          <a:p>
            <a:pPr marL="457200" indent="-457200">
              <a:buFont typeface="Arial" panose="020B0604020202020204" pitchFamily="34" charset="0"/>
              <a:buChar char="•"/>
            </a:pPr>
            <a:r>
              <a:rPr lang="en-US" dirty="0"/>
              <a:t>Quantity defined</a:t>
            </a:r>
          </a:p>
          <a:p>
            <a:pPr marL="914400" lvl="1" indent="-457200">
              <a:buFont typeface="Arial" panose="020B0604020202020204" pitchFamily="34" charset="0"/>
              <a:buChar char="•"/>
            </a:pPr>
            <a:r>
              <a:rPr lang="en-US" dirty="0"/>
              <a:t>1qt per worker per hour</a:t>
            </a:r>
          </a:p>
          <a:p>
            <a:pPr marL="1371600" lvl="2" indent="-457200">
              <a:buFont typeface="Arial" panose="020B0604020202020204" pitchFamily="34" charset="0"/>
              <a:buChar char="•"/>
            </a:pPr>
            <a:r>
              <a:rPr lang="en-US" dirty="0">
                <a:solidFill>
                  <a:srgbClr val="FF0000"/>
                </a:solidFill>
              </a:rPr>
              <a:t>If not continuously supplied</a:t>
            </a:r>
          </a:p>
          <a:p>
            <a:pPr lvl="2"/>
            <a:endParaRPr lang="en-US" dirty="0"/>
          </a:p>
        </p:txBody>
      </p:sp>
      <p:sp>
        <p:nvSpPr>
          <p:cNvPr id="9" name="Text Placeholder 8">
            <a:extLst>
              <a:ext uri="{FF2B5EF4-FFF2-40B4-BE49-F238E27FC236}">
                <a16:creationId xmlns:a16="http://schemas.microsoft.com/office/drawing/2014/main" id="{890305FD-D31A-35E1-12E8-B587822CB8D0}"/>
              </a:ext>
            </a:extLst>
          </p:cNvPr>
          <p:cNvSpPr>
            <a:spLocks noGrp="1"/>
          </p:cNvSpPr>
          <p:nvPr>
            <p:ph type="body" sz="half" idx="2"/>
          </p:nvPr>
        </p:nvSpPr>
        <p:spPr/>
        <p:txBody>
          <a:bodyPr/>
          <a:lstStyle/>
          <a:p>
            <a:pPr algn="ctr"/>
            <a:endParaRPr lang="en-US" dirty="0"/>
          </a:p>
          <a:p>
            <a:pPr algn="ctr"/>
            <a:endParaRPr lang="en-US" dirty="0"/>
          </a:p>
          <a:p>
            <a:pPr algn="ctr"/>
            <a:endParaRPr lang="en-US" dirty="0"/>
          </a:p>
          <a:p>
            <a:pPr algn="ctr"/>
            <a:endParaRPr lang="en-US" dirty="0"/>
          </a:p>
          <a:p>
            <a:pPr algn="ctr"/>
            <a:endParaRPr lang="en-US" dirty="0"/>
          </a:p>
          <a:p>
            <a:pPr algn="ctr"/>
            <a:r>
              <a:rPr lang="en-US" sz="5400" b="1" dirty="0"/>
              <a:t>WHAT IS IT? </a:t>
            </a:r>
          </a:p>
        </p:txBody>
      </p:sp>
    </p:spTree>
    <p:extLst>
      <p:ext uri="{BB962C8B-B14F-4D97-AF65-F5344CB8AC3E}">
        <p14:creationId xmlns:p14="http://schemas.microsoft.com/office/powerpoint/2010/main" val="19472172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C12360-40FF-73FE-ECA5-D2D74C920703}"/>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DC0C3DE8-BFD2-6569-9E5D-34AE2F0DADF8}"/>
              </a:ext>
            </a:extLst>
          </p:cNvPr>
          <p:cNvSpPr>
            <a:spLocks noGrp="1"/>
          </p:cNvSpPr>
          <p:nvPr>
            <p:ph type="title"/>
          </p:nvPr>
        </p:nvSpPr>
        <p:spPr>
          <a:xfrm>
            <a:off x="839788" y="457200"/>
            <a:ext cx="4178526" cy="1600200"/>
          </a:xfrm>
        </p:spPr>
        <p:txBody>
          <a:bodyPr>
            <a:normAutofit/>
          </a:bodyPr>
          <a:lstStyle/>
          <a:p>
            <a:r>
              <a:rPr lang="en-US" sz="4000" b="1" dirty="0"/>
              <a:t>AZ Heat Task Force</a:t>
            </a:r>
          </a:p>
        </p:txBody>
      </p:sp>
      <p:sp>
        <p:nvSpPr>
          <p:cNvPr id="8" name="Picture Placeholder 7">
            <a:extLst>
              <a:ext uri="{FF2B5EF4-FFF2-40B4-BE49-F238E27FC236}">
                <a16:creationId xmlns:a16="http://schemas.microsoft.com/office/drawing/2014/main" id="{7F5E3757-0E6F-E5E7-7D35-7DDF1B93318D}"/>
              </a:ext>
            </a:extLst>
          </p:cNvPr>
          <p:cNvSpPr>
            <a:spLocks noGrp="1"/>
          </p:cNvSpPr>
          <p:nvPr>
            <p:ph type="pic" idx="1"/>
          </p:nvPr>
        </p:nvSpPr>
        <p:spPr/>
        <p:txBody>
          <a:bodyPr>
            <a:normAutofit/>
          </a:bodyPr>
          <a:lstStyle/>
          <a:p>
            <a:r>
              <a:rPr lang="en-US" dirty="0"/>
              <a:t>Shade and Cooling</a:t>
            </a:r>
          </a:p>
          <a:p>
            <a:r>
              <a:rPr lang="en-US" sz="2400" dirty="0">
                <a:solidFill>
                  <a:srgbClr val="FF0000"/>
                </a:solidFill>
              </a:rPr>
              <a:t>(functionality focused not just presence)</a:t>
            </a:r>
          </a:p>
          <a:p>
            <a:pPr marL="457200" indent="-457200">
              <a:buFont typeface="Arial" panose="020B0604020202020204" pitchFamily="34" charset="0"/>
              <a:buChar char="•"/>
            </a:pPr>
            <a:r>
              <a:rPr lang="en-US" dirty="0"/>
              <a:t>Nature or Artificial or AC</a:t>
            </a:r>
          </a:p>
          <a:p>
            <a:pPr marL="457200" indent="-457200">
              <a:buFont typeface="Arial" panose="020B0604020202020204" pitchFamily="34" charset="0"/>
              <a:buChar char="•"/>
            </a:pPr>
            <a:r>
              <a:rPr lang="en-US" dirty="0"/>
              <a:t>Large enough for worker on break</a:t>
            </a:r>
          </a:p>
          <a:p>
            <a:pPr marL="457200" indent="-457200">
              <a:buFont typeface="Arial" panose="020B0604020202020204" pitchFamily="34" charset="0"/>
              <a:buChar char="•"/>
            </a:pPr>
            <a:r>
              <a:rPr lang="en-US" dirty="0"/>
              <a:t>Ventilated / open airflow</a:t>
            </a:r>
          </a:p>
          <a:p>
            <a:pPr lvl="2"/>
            <a:endParaRPr lang="en-US" dirty="0"/>
          </a:p>
        </p:txBody>
      </p:sp>
      <p:sp>
        <p:nvSpPr>
          <p:cNvPr id="9" name="Text Placeholder 8">
            <a:extLst>
              <a:ext uri="{FF2B5EF4-FFF2-40B4-BE49-F238E27FC236}">
                <a16:creationId xmlns:a16="http://schemas.microsoft.com/office/drawing/2014/main" id="{672BB2C9-8329-FD3E-8642-B8860CD117DF}"/>
              </a:ext>
            </a:extLst>
          </p:cNvPr>
          <p:cNvSpPr>
            <a:spLocks noGrp="1"/>
          </p:cNvSpPr>
          <p:nvPr>
            <p:ph type="body" sz="half" idx="2"/>
          </p:nvPr>
        </p:nvSpPr>
        <p:spPr/>
        <p:txBody>
          <a:bodyPr/>
          <a:lstStyle/>
          <a:p>
            <a:pPr algn="ctr"/>
            <a:endParaRPr lang="en-US" dirty="0"/>
          </a:p>
          <a:p>
            <a:pPr algn="ctr"/>
            <a:endParaRPr lang="en-US" dirty="0"/>
          </a:p>
          <a:p>
            <a:pPr algn="ctr"/>
            <a:endParaRPr lang="en-US" dirty="0"/>
          </a:p>
          <a:p>
            <a:pPr algn="ctr"/>
            <a:endParaRPr lang="en-US" dirty="0"/>
          </a:p>
          <a:p>
            <a:pPr algn="ctr"/>
            <a:endParaRPr lang="en-US" dirty="0"/>
          </a:p>
          <a:p>
            <a:pPr algn="ctr"/>
            <a:r>
              <a:rPr lang="en-US" sz="5400" b="1" dirty="0"/>
              <a:t>WHAT IS IT? </a:t>
            </a:r>
          </a:p>
        </p:txBody>
      </p:sp>
    </p:spTree>
    <p:extLst>
      <p:ext uri="{BB962C8B-B14F-4D97-AF65-F5344CB8AC3E}">
        <p14:creationId xmlns:p14="http://schemas.microsoft.com/office/powerpoint/2010/main" val="14158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387C50-A437-D24E-7700-A6E35DAEEC2E}"/>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7301CC1C-B9DC-3431-8BA8-72B2D436F73D}"/>
              </a:ext>
            </a:extLst>
          </p:cNvPr>
          <p:cNvSpPr>
            <a:spLocks noGrp="1"/>
          </p:cNvSpPr>
          <p:nvPr>
            <p:ph type="title"/>
          </p:nvPr>
        </p:nvSpPr>
        <p:spPr>
          <a:xfrm>
            <a:off x="839788" y="457200"/>
            <a:ext cx="4178526" cy="1600200"/>
          </a:xfrm>
        </p:spPr>
        <p:txBody>
          <a:bodyPr>
            <a:normAutofit/>
          </a:bodyPr>
          <a:lstStyle/>
          <a:p>
            <a:r>
              <a:rPr lang="en-US" sz="4000" b="1" dirty="0"/>
              <a:t>AZ Heat Task Force</a:t>
            </a:r>
          </a:p>
        </p:txBody>
      </p:sp>
      <p:sp>
        <p:nvSpPr>
          <p:cNvPr id="8" name="Picture Placeholder 7">
            <a:extLst>
              <a:ext uri="{FF2B5EF4-FFF2-40B4-BE49-F238E27FC236}">
                <a16:creationId xmlns:a16="http://schemas.microsoft.com/office/drawing/2014/main" id="{025E506A-CD7F-CFEC-5EF3-4E2DEBA30C5E}"/>
              </a:ext>
            </a:extLst>
          </p:cNvPr>
          <p:cNvSpPr>
            <a:spLocks noGrp="1"/>
          </p:cNvSpPr>
          <p:nvPr>
            <p:ph type="pic" idx="1"/>
          </p:nvPr>
        </p:nvSpPr>
        <p:spPr/>
        <p:txBody>
          <a:bodyPr>
            <a:normAutofit/>
          </a:bodyPr>
          <a:lstStyle/>
          <a:p>
            <a:r>
              <a:rPr lang="en-US" dirty="0"/>
              <a:t>Rest and Cool Down rights</a:t>
            </a:r>
          </a:p>
          <a:p>
            <a:pPr marL="457200" indent="-457200">
              <a:buFont typeface="Arial" panose="020B0604020202020204" pitchFamily="34" charset="0"/>
              <a:buChar char="•"/>
            </a:pPr>
            <a:r>
              <a:rPr lang="en-US" dirty="0"/>
              <a:t>Workers permitted to….</a:t>
            </a:r>
          </a:p>
          <a:p>
            <a:pPr marL="914400" lvl="1" indent="-457200">
              <a:buFont typeface="Arial" panose="020B0604020202020204" pitchFamily="34" charset="0"/>
              <a:buChar char="•"/>
            </a:pPr>
            <a:r>
              <a:rPr lang="en-US" dirty="0"/>
              <a:t>Take a preventative cool-down break as needed</a:t>
            </a:r>
          </a:p>
          <a:p>
            <a:pPr marL="914400" lvl="1" indent="-457200">
              <a:buFont typeface="Arial" panose="020B0604020202020204" pitchFamily="34" charset="0"/>
              <a:buChar char="•"/>
            </a:pPr>
            <a:r>
              <a:rPr lang="en-US" dirty="0"/>
              <a:t>Access shade without discipline or delay</a:t>
            </a:r>
          </a:p>
        </p:txBody>
      </p:sp>
      <p:sp>
        <p:nvSpPr>
          <p:cNvPr id="9" name="Text Placeholder 8">
            <a:extLst>
              <a:ext uri="{FF2B5EF4-FFF2-40B4-BE49-F238E27FC236}">
                <a16:creationId xmlns:a16="http://schemas.microsoft.com/office/drawing/2014/main" id="{F23C22A0-6385-E213-2D19-258726661B6D}"/>
              </a:ext>
            </a:extLst>
          </p:cNvPr>
          <p:cNvSpPr>
            <a:spLocks noGrp="1"/>
          </p:cNvSpPr>
          <p:nvPr>
            <p:ph type="body" sz="half" idx="2"/>
          </p:nvPr>
        </p:nvSpPr>
        <p:spPr>
          <a:xfrm>
            <a:off x="839788" y="2057400"/>
            <a:ext cx="3932237" cy="2931695"/>
          </a:xfrm>
        </p:spPr>
        <p:txBody>
          <a:bodyPr/>
          <a:lstStyle/>
          <a:p>
            <a:pPr algn="ctr"/>
            <a:endParaRPr lang="en-US" dirty="0"/>
          </a:p>
          <a:p>
            <a:pPr algn="ctr"/>
            <a:endParaRPr lang="en-US" dirty="0"/>
          </a:p>
          <a:p>
            <a:pPr algn="ctr"/>
            <a:endParaRPr lang="en-US" dirty="0"/>
          </a:p>
          <a:p>
            <a:pPr algn="ctr"/>
            <a:r>
              <a:rPr lang="en-US" sz="5400" b="1" dirty="0"/>
              <a:t>WHAT IS IT? </a:t>
            </a:r>
          </a:p>
        </p:txBody>
      </p:sp>
    </p:spTree>
    <p:extLst>
      <p:ext uri="{BB962C8B-B14F-4D97-AF65-F5344CB8AC3E}">
        <p14:creationId xmlns:p14="http://schemas.microsoft.com/office/powerpoint/2010/main" val="31792461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C63BED-B7F6-A751-6CD4-2A07F43B94E9}"/>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915ABDEF-1437-00EB-FAB6-06EB67FA49E1}"/>
              </a:ext>
            </a:extLst>
          </p:cNvPr>
          <p:cNvSpPr>
            <a:spLocks noGrp="1"/>
          </p:cNvSpPr>
          <p:nvPr>
            <p:ph type="title"/>
          </p:nvPr>
        </p:nvSpPr>
        <p:spPr>
          <a:xfrm>
            <a:off x="839788" y="457200"/>
            <a:ext cx="4178526" cy="1600200"/>
          </a:xfrm>
        </p:spPr>
        <p:txBody>
          <a:bodyPr>
            <a:normAutofit/>
          </a:bodyPr>
          <a:lstStyle/>
          <a:p>
            <a:r>
              <a:rPr lang="en-US" sz="4000" b="1" dirty="0"/>
              <a:t>AZ Heat Task Force</a:t>
            </a:r>
          </a:p>
        </p:txBody>
      </p:sp>
      <p:sp>
        <p:nvSpPr>
          <p:cNvPr id="8" name="Picture Placeholder 7">
            <a:extLst>
              <a:ext uri="{FF2B5EF4-FFF2-40B4-BE49-F238E27FC236}">
                <a16:creationId xmlns:a16="http://schemas.microsoft.com/office/drawing/2014/main" id="{83E65787-8143-4A23-EDBD-D106BAD9D6C0}"/>
              </a:ext>
            </a:extLst>
          </p:cNvPr>
          <p:cNvSpPr>
            <a:spLocks noGrp="1"/>
          </p:cNvSpPr>
          <p:nvPr>
            <p:ph type="pic" idx="1"/>
          </p:nvPr>
        </p:nvSpPr>
        <p:spPr/>
        <p:txBody>
          <a:bodyPr>
            <a:normAutofit/>
          </a:bodyPr>
          <a:lstStyle/>
          <a:p>
            <a:r>
              <a:rPr lang="en-US" dirty="0"/>
              <a:t>Formal Acclimatization</a:t>
            </a:r>
          </a:p>
          <a:p>
            <a:r>
              <a:rPr lang="en-US" sz="2800" dirty="0">
                <a:solidFill>
                  <a:srgbClr val="FF0000"/>
                </a:solidFill>
              </a:rPr>
              <a:t>(must be documented, not informal)</a:t>
            </a:r>
          </a:p>
          <a:p>
            <a:pPr marL="457200" indent="-457200">
              <a:buFont typeface="Arial" panose="020B0604020202020204" pitchFamily="34" charset="0"/>
              <a:buChar char="•"/>
            </a:pPr>
            <a:r>
              <a:rPr lang="en-US" dirty="0"/>
              <a:t>Required for…</a:t>
            </a:r>
          </a:p>
          <a:p>
            <a:pPr marL="914400" lvl="1" indent="-457200">
              <a:buFont typeface="Arial" panose="020B0604020202020204" pitchFamily="34" charset="0"/>
              <a:buChar char="•"/>
            </a:pPr>
            <a:r>
              <a:rPr lang="en-US" dirty="0"/>
              <a:t>New Hires</a:t>
            </a:r>
          </a:p>
          <a:p>
            <a:pPr marL="914400" lvl="1" indent="-457200">
              <a:buFont typeface="Arial" panose="020B0604020202020204" pitchFamily="34" charset="0"/>
              <a:buChar char="•"/>
            </a:pPr>
            <a:r>
              <a:rPr lang="en-US" dirty="0"/>
              <a:t>Returning workers</a:t>
            </a:r>
          </a:p>
          <a:p>
            <a:pPr marL="914400" lvl="1" indent="-457200">
              <a:buFont typeface="Arial" panose="020B0604020202020204" pitchFamily="34" charset="0"/>
              <a:buChar char="•"/>
            </a:pPr>
            <a:r>
              <a:rPr lang="en-US" dirty="0"/>
              <a:t>Workers exposed to high heat or PPE burden</a:t>
            </a:r>
          </a:p>
        </p:txBody>
      </p:sp>
      <p:sp>
        <p:nvSpPr>
          <p:cNvPr id="9" name="Text Placeholder 8">
            <a:extLst>
              <a:ext uri="{FF2B5EF4-FFF2-40B4-BE49-F238E27FC236}">
                <a16:creationId xmlns:a16="http://schemas.microsoft.com/office/drawing/2014/main" id="{A2696A6B-37AB-360B-41A5-41E77CEC3584}"/>
              </a:ext>
            </a:extLst>
          </p:cNvPr>
          <p:cNvSpPr>
            <a:spLocks noGrp="1"/>
          </p:cNvSpPr>
          <p:nvPr>
            <p:ph type="body" sz="half" idx="2"/>
          </p:nvPr>
        </p:nvSpPr>
        <p:spPr>
          <a:xfrm>
            <a:off x="839788" y="2057400"/>
            <a:ext cx="3932237" cy="2931695"/>
          </a:xfrm>
        </p:spPr>
        <p:txBody>
          <a:bodyPr/>
          <a:lstStyle/>
          <a:p>
            <a:pPr algn="ctr"/>
            <a:endParaRPr lang="en-US" dirty="0"/>
          </a:p>
          <a:p>
            <a:pPr algn="ctr"/>
            <a:endParaRPr lang="en-US" dirty="0"/>
          </a:p>
          <a:p>
            <a:pPr algn="ctr"/>
            <a:endParaRPr lang="en-US" dirty="0"/>
          </a:p>
          <a:p>
            <a:pPr algn="ctr"/>
            <a:r>
              <a:rPr lang="en-US" sz="5400" b="1" dirty="0"/>
              <a:t>WHAT IS IT? </a:t>
            </a:r>
          </a:p>
        </p:txBody>
      </p:sp>
    </p:spTree>
    <p:extLst>
      <p:ext uri="{BB962C8B-B14F-4D97-AF65-F5344CB8AC3E}">
        <p14:creationId xmlns:p14="http://schemas.microsoft.com/office/powerpoint/2010/main" val="11055088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EFD7E4-E85C-6F30-A6DE-48EF3D0CD672}"/>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FACBD12D-BF50-22D2-9683-506FBF02B3F8}"/>
              </a:ext>
            </a:extLst>
          </p:cNvPr>
          <p:cNvSpPr>
            <a:spLocks noGrp="1"/>
          </p:cNvSpPr>
          <p:nvPr>
            <p:ph type="title"/>
          </p:nvPr>
        </p:nvSpPr>
        <p:spPr>
          <a:xfrm>
            <a:off x="839788" y="457200"/>
            <a:ext cx="4178526" cy="1600200"/>
          </a:xfrm>
        </p:spPr>
        <p:txBody>
          <a:bodyPr>
            <a:normAutofit/>
          </a:bodyPr>
          <a:lstStyle/>
          <a:p>
            <a:r>
              <a:rPr lang="en-US" sz="4000" b="1" dirty="0"/>
              <a:t>AZ Heat Task Force</a:t>
            </a:r>
          </a:p>
        </p:txBody>
      </p:sp>
      <p:sp>
        <p:nvSpPr>
          <p:cNvPr id="8" name="Picture Placeholder 7">
            <a:extLst>
              <a:ext uri="{FF2B5EF4-FFF2-40B4-BE49-F238E27FC236}">
                <a16:creationId xmlns:a16="http://schemas.microsoft.com/office/drawing/2014/main" id="{B7E7287B-BE99-7750-0EF8-E4D1280027A0}"/>
              </a:ext>
            </a:extLst>
          </p:cNvPr>
          <p:cNvSpPr>
            <a:spLocks noGrp="1"/>
          </p:cNvSpPr>
          <p:nvPr>
            <p:ph type="pic" idx="1"/>
          </p:nvPr>
        </p:nvSpPr>
        <p:spPr/>
        <p:txBody>
          <a:bodyPr>
            <a:normAutofit/>
          </a:bodyPr>
          <a:lstStyle/>
          <a:p>
            <a:r>
              <a:rPr lang="en-US" dirty="0"/>
              <a:t>Training requirements…</a:t>
            </a:r>
          </a:p>
          <a:p>
            <a:pPr marL="457200" indent="-457200">
              <a:buFont typeface="Arial" panose="020B0604020202020204" pitchFamily="34" charset="0"/>
              <a:buChar char="•"/>
            </a:pPr>
            <a:r>
              <a:rPr lang="en-US" dirty="0"/>
              <a:t>Must include…</a:t>
            </a:r>
          </a:p>
          <a:p>
            <a:pPr marL="914400" lvl="1" indent="-457200">
              <a:buFont typeface="Arial" panose="020B0604020202020204" pitchFamily="34" charset="0"/>
              <a:buChar char="•"/>
            </a:pPr>
            <a:r>
              <a:rPr lang="en-US" dirty="0"/>
              <a:t>Signs / symptoms </a:t>
            </a:r>
          </a:p>
          <a:p>
            <a:pPr marL="914400" lvl="1" indent="-457200">
              <a:buFont typeface="Arial" panose="020B0604020202020204" pitchFamily="34" charset="0"/>
              <a:buChar char="•"/>
            </a:pPr>
            <a:r>
              <a:rPr lang="en-US" dirty="0"/>
              <a:t>First Aid &amp; Emergency Response</a:t>
            </a:r>
          </a:p>
          <a:p>
            <a:pPr marL="914400" lvl="1" indent="-457200">
              <a:buFont typeface="Arial" panose="020B0604020202020204" pitchFamily="34" charset="0"/>
              <a:buChar char="•"/>
            </a:pPr>
            <a:r>
              <a:rPr lang="en-US" dirty="0"/>
              <a:t>Hydration practices</a:t>
            </a:r>
          </a:p>
          <a:p>
            <a:pPr marL="914400" lvl="1" indent="-457200">
              <a:buFont typeface="Arial" panose="020B0604020202020204" pitchFamily="34" charset="0"/>
              <a:buChar char="•"/>
            </a:pPr>
            <a:r>
              <a:rPr lang="en-US" dirty="0"/>
              <a:t>Company heat procedures</a:t>
            </a:r>
          </a:p>
          <a:p>
            <a:pPr marL="914400" lvl="1" indent="-457200">
              <a:buFont typeface="Arial" panose="020B0604020202020204" pitchFamily="34" charset="0"/>
              <a:buChar char="•"/>
            </a:pPr>
            <a:r>
              <a:rPr lang="en-US" dirty="0"/>
              <a:t>Workers Rights</a:t>
            </a:r>
          </a:p>
          <a:p>
            <a:pPr marL="914400" lvl="1" indent="-457200">
              <a:buFont typeface="Arial" panose="020B0604020202020204" pitchFamily="34" charset="0"/>
              <a:buChar char="•"/>
            </a:pPr>
            <a:r>
              <a:rPr lang="en-US" dirty="0"/>
              <a:t>Delivered in all languages relevant to field personnel</a:t>
            </a:r>
          </a:p>
          <a:p>
            <a:pPr marL="914400" lvl="1" indent="-457200">
              <a:buFont typeface="Arial" panose="020B0604020202020204" pitchFamily="34" charset="0"/>
              <a:buChar char="•"/>
            </a:pPr>
            <a:r>
              <a:rPr lang="en-US" dirty="0"/>
              <a:t>Annually or when revised</a:t>
            </a:r>
          </a:p>
        </p:txBody>
      </p:sp>
      <p:sp>
        <p:nvSpPr>
          <p:cNvPr id="9" name="Text Placeholder 8">
            <a:extLst>
              <a:ext uri="{FF2B5EF4-FFF2-40B4-BE49-F238E27FC236}">
                <a16:creationId xmlns:a16="http://schemas.microsoft.com/office/drawing/2014/main" id="{17BA18AE-E383-E8B0-E15F-D93E9AE21651}"/>
              </a:ext>
            </a:extLst>
          </p:cNvPr>
          <p:cNvSpPr>
            <a:spLocks noGrp="1"/>
          </p:cNvSpPr>
          <p:nvPr>
            <p:ph type="body" sz="half" idx="2"/>
          </p:nvPr>
        </p:nvSpPr>
        <p:spPr>
          <a:xfrm>
            <a:off x="839788" y="2057400"/>
            <a:ext cx="3932237" cy="2931695"/>
          </a:xfrm>
        </p:spPr>
        <p:txBody>
          <a:bodyPr/>
          <a:lstStyle/>
          <a:p>
            <a:pPr algn="ctr"/>
            <a:endParaRPr lang="en-US" dirty="0"/>
          </a:p>
          <a:p>
            <a:pPr algn="ctr"/>
            <a:endParaRPr lang="en-US" dirty="0"/>
          </a:p>
          <a:p>
            <a:pPr algn="ctr"/>
            <a:endParaRPr lang="en-US" dirty="0"/>
          </a:p>
          <a:p>
            <a:pPr algn="ctr"/>
            <a:r>
              <a:rPr lang="en-US" sz="5400" b="1" dirty="0"/>
              <a:t>WHAT IS IT? </a:t>
            </a:r>
          </a:p>
        </p:txBody>
      </p:sp>
    </p:spTree>
    <p:extLst>
      <p:ext uri="{BB962C8B-B14F-4D97-AF65-F5344CB8AC3E}">
        <p14:creationId xmlns:p14="http://schemas.microsoft.com/office/powerpoint/2010/main" val="39119043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1617</TotalTime>
  <Words>730</Words>
  <Application>Microsoft Office PowerPoint</Application>
  <PresentationFormat>Widescreen</PresentationFormat>
  <Paragraphs>149</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Calibri Light</vt:lpstr>
      <vt:lpstr>Courier New</vt:lpstr>
      <vt:lpstr>Office Theme</vt:lpstr>
      <vt:lpstr>Extreme Weather (Heat) Management</vt:lpstr>
      <vt:lpstr>Arizona is known for its extremely hot and long  mornings, mid days and nights…there’s no escaping the heat here.   Extreme heat is deadly and kills more Arizona residence and visitors each year, than any other weather event.  If you’re not careful, the heat can cause your body to experience some very unfortunate and painful illnesses and injuries such as… </vt:lpstr>
      <vt:lpstr>Heat Related Illnesses detection and  management </vt:lpstr>
      <vt:lpstr>Heat Related Illnesses detection and and management cont. </vt:lpstr>
      <vt:lpstr> 2025 Arizona confirmed heat associated deaths                     </vt:lpstr>
      <vt:lpstr>Ways to Beat the Heat!</vt:lpstr>
      <vt:lpstr>Ways to Beat the Heat cont. </vt:lpstr>
      <vt:lpstr>2026 AZ Heat Task Force Need to Know</vt:lpstr>
      <vt:lpstr>PowerPoint Presentation</vt:lpstr>
      <vt:lpstr>AZ Heat Task Force</vt:lpstr>
      <vt:lpstr>AZ Heat Task Force</vt:lpstr>
      <vt:lpstr>AZ Heat Task Force</vt:lpstr>
      <vt:lpstr>AZ Heat Task Force</vt:lpstr>
      <vt:lpstr>AZ Heat Task Force</vt:lpstr>
      <vt:lpstr>AZ Heat Task Force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Extreme Weather (Heat) Management</dc:title>
  <dc:creator>Karl McIntyre</dc:creator>
  <cp:lastModifiedBy>Karl McIntyre</cp:lastModifiedBy>
  <cp:revision>6</cp:revision>
  <dcterms:created xsi:type="dcterms:W3CDTF">2023-03-22T15:20:27Z</dcterms:created>
  <dcterms:modified xsi:type="dcterms:W3CDTF">2026-03-25T23:08:08Z</dcterms:modified>
</cp:coreProperties>
</file>