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0058400" cy="7772400"/>
  <p:notesSz cx="10058400" cy="7772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1860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5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5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5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35539" cy="77723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5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01191" y="526599"/>
            <a:ext cx="4390390" cy="2753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5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58398" cy="772972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99869" y="716164"/>
            <a:ext cx="8184515" cy="5414645"/>
          </a:xfrm>
          <a:prstGeom prst="rect">
            <a:avLst/>
          </a:prstGeom>
        </p:spPr>
        <p:txBody>
          <a:bodyPr vert="horz" wrap="square" lIns="0" tIns="155575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1225"/>
              </a:spcBef>
            </a:pPr>
            <a:r>
              <a:rPr sz="2600" spc="-10" dirty="0">
                <a:latin typeface="Calibri"/>
                <a:cs typeface="Calibri"/>
              </a:rPr>
              <a:t>Introduction</a:t>
            </a:r>
            <a:endParaRPr sz="2600">
              <a:latin typeface="Calibri"/>
              <a:cs typeface="Calibri"/>
            </a:endParaRPr>
          </a:p>
          <a:p>
            <a:pPr marL="13970" marR="603885" indent="267970">
              <a:lnSpc>
                <a:spcPct val="118100"/>
              </a:lnSpc>
              <a:spcBef>
                <a:spcPts val="560"/>
              </a:spcBef>
            </a:pPr>
            <a:r>
              <a:rPr sz="2600" spc="70" dirty="0">
                <a:latin typeface="Calibri"/>
                <a:cs typeface="Calibri"/>
              </a:rPr>
              <a:t>Hazard</a:t>
            </a:r>
            <a:r>
              <a:rPr sz="2600" spc="1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Identification</a:t>
            </a:r>
            <a:r>
              <a:rPr sz="2600" spc="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or</a:t>
            </a:r>
            <a:r>
              <a:rPr sz="2600" spc="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job</a:t>
            </a:r>
            <a:r>
              <a:rPr sz="2600" spc="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hazard</a:t>
            </a:r>
            <a:r>
              <a:rPr sz="2600" spc="140" dirty="0">
                <a:latin typeface="Calibri"/>
                <a:cs typeface="Calibri"/>
              </a:rPr>
              <a:t> </a:t>
            </a:r>
            <a:r>
              <a:rPr sz="2600" spc="75" dirty="0">
                <a:latin typeface="Calibri"/>
                <a:cs typeface="Calibri"/>
              </a:rPr>
              <a:t>analysis</a:t>
            </a:r>
            <a:r>
              <a:rPr sz="2600" spc="175" dirty="0">
                <a:latin typeface="Calibri"/>
                <a:cs typeface="Calibri"/>
              </a:rPr>
              <a:t> </a:t>
            </a:r>
            <a:r>
              <a:rPr sz="2600" spc="65" dirty="0">
                <a:latin typeface="Calibri"/>
                <a:cs typeface="Calibri"/>
              </a:rPr>
              <a:t>is</a:t>
            </a:r>
            <a:r>
              <a:rPr sz="2600" spc="19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</a:t>
            </a:r>
            <a:r>
              <a:rPr sz="2600" spc="180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best </a:t>
            </a:r>
            <a:r>
              <a:rPr sz="2600" spc="65" dirty="0">
                <a:latin typeface="Calibri"/>
                <a:cs typeface="Calibri"/>
              </a:rPr>
              <a:t>practice</a:t>
            </a:r>
            <a:r>
              <a:rPr sz="2600" spc="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where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90" dirty="0">
                <a:latin typeface="Calibri"/>
                <a:cs typeface="Calibri"/>
              </a:rPr>
              <a:t>each</a:t>
            </a:r>
            <a:r>
              <a:rPr sz="2600" spc="65" dirty="0">
                <a:latin typeface="Calibri"/>
                <a:cs typeface="Calibri"/>
              </a:rPr>
              <a:t> </a:t>
            </a:r>
            <a:r>
              <a:rPr sz="2600" spc="45" dirty="0">
                <a:latin typeface="Calibri"/>
                <a:cs typeface="Calibri"/>
              </a:rPr>
              <a:t>day</a:t>
            </a:r>
            <a:r>
              <a:rPr sz="2600" spc="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before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work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spc="55" dirty="0">
                <a:latin typeface="Calibri"/>
                <a:cs typeface="Calibri"/>
              </a:rPr>
              <a:t>begins,</a:t>
            </a:r>
            <a:r>
              <a:rPr sz="2600" spc="3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potential</a:t>
            </a:r>
            <a:endParaRPr sz="2600">
              <a:latin typeface="Calibri"/>
              <a:cs typeface="Calibri"/>
            </a:endParaRPr>
          </a:p>
          <a:p>
            <a:pPr marL="13335" marR="278130">
              <a:lnSpc>
                <a:spcPts val="3679"/>
              </a:lnSpc>
              <a:spcBef>
                <a:spcPts val="210"/>
              </a:spcBef>
            </a:pPr>
            <a:r>
              <a:rPr sz="2600" spc="75" dirty="0">
                <a:latin typeface="Calibri"/>
                <a:cs typeface="Calibri"/>
              </a:rPr>
              <a:t>hazards</a:t>
            </a:r>
            <a:r>
              <a:rPr sz="2600" spc="1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are</a:t>
            </a:r>
            <a:r>
              <a:rPr sz="2600" spc="8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identified,</a:t>
            </a:r>
            <a:r>
              <a:rPr sz="2600" spc="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control</a:t>
            </a:r>
            <a:r>
              <a:rPr sz="2600" spc="170" dirty="0">
                <a:latin typeface="Calibri"/>
                <a:cs typeface="Calibri"/>
              </a:rPr>
              <a:t> </a:t>
            </a:r>
            <a:r>
              <a:rPr sz="2600" spc="90" dirty="0">
                <a:latin typeface="Calibri"/>
                <a:cs typeface="Calibri"/>
              </a:rPr>
              <a:t>measures</a:t>
            </a:r>
            <a:r>
              <a:rPr sz="2600" spc="1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are</a:t>
            </a:r>
            <a:r>
              <a:rPr sz="2600" spc="9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taken,</a:t>
            </a:r>
            <a:r>
              <a:rPr sz="2600" spc="165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work </a:t>
            </a:r>
            <a:r>
              <a:rPr sz="2600" spc="80" dirty="0">
                <a:latin typeface="Calibri"/>
                <a:cs typeface="Calibri"/>
              </a:rPr>
              <a:t>practices</a:t>
            </a:r>
            <a:r>
              <a:rPr sz="2600" spc="1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are</a:t>
            </a:r>
            <a:r>
              <a:rPr sz="2600" spc="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outlined,</a:t>
            </a:r>
            <a:r>
              <a:rPr sz="2600" spc="90" dirty="0">
                <a:latin typeface="Calibri"/>
                <a:cs typeface="Calibri"/>
              </a:rPr>
              <a:t> </a:t>
            </a:r>
            <a:r>
              <a:rPr sz="2600" spc="60" dirty="0">
                <a:latin typeface="Calibri"/>
                <a:cs typeface="Calibri"/>
              </a:rPr>
              <a:t>and</a:t>
            </a:r>
            <a:r>
              <a:rPr sz="2600" spc="10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required</a:t>
            </a:r>
            <a:r>
              <a:rPr sz="2600" spc="20" dirty="0">
                <a:latin typeface="Calibri"/>
                <a:cs typeface="Calibri"/>
              </a:rPr>
              <a:t> </a:t>
            </a:r>
            <a:r>
              <a:rPr sz="2600" spc="100" dirty="0">
                <a:latin typeface="Calibri"/>
                <a:cs typeface="Calibri"/>
              </a:rPr>
              <a:t>PPE</a:t>
            </a:r>
            <a:r>
              <a:rPr sz="2600" spc="160" dirty="0">
                <a:latin typeface="Calibri"/>
                <a:cs typeface="Calibri"/>
              </a:rPr>
              <a:t> </a:t>
            </a:r>
            <a:r>
              <a:rPr sz="2600" spc="60" dirty="0">
                <a:latin typeface="Calibri"/>
                <a:cs typeface="Calibri"/>
              </a:rPr>
              <a:t>is</a:t>
            </a:r>
            <a:r>
              <a:rPr sz="2600" spc="17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utilized.</a:t>
            </a:r>
            <a:endParaRPr sz="2600">
              <a:latin typeface="Calibri"/>
              <a:cs typeface="Calibri"/>
            </a:endParaRPr>
          </a:p>
          <a:p>
            <a:pPr marL="12700" marR="79375" indent="457200">
              <a:lnSpc>
                <a:spcPct val="117700"/>
              </a:lnSpc>
              <a:spcBef>
                <a:spcPts val="605"/>
              </a:spcBef>
              <a:tabLst>
                <a:tab pos="2552700" algn="l"/>
              </a:tabLst>
            </a:pPr>
            <a:r>
              <a:rPr sz="2600" dirty="0">
                <a:latin typeface="Calibri"/>
                <a:cs typeface="Calibri"/>
              </a:rPr>
              <a:t>In</a:t>
            </a:r>
            <a:r>
              <a:rPr sz="2600" spc="45" dirty="0">
                <a:latin typeface="Calibri"/>
                <a:cs typeface="Calibri"/>
              </a:rPr>
              <a:t> </a:t>
            </a:r>
            <a:r>
              <a:rPr sz="2600" spc="50" dirty="0">
                <a:latin typeface="Calibri"/>
                <a:cs typeface="Calibri"/>
              </a:rPr>
              <a:t>this</a:t>
            </a:r>
            <a:r>
              <a:rPr sz="2600" spc="12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presentation,</a:t>
            </a:r>
            <a:r>
              <a:rPr sz="2600" spc="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we</a:t>
            </a:r>
            <a:r>
              <a:rPr sz="2600" spc="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are</a:t>
            </a:r>
            <a:r>
              <a:rPr sz="2600" spc="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taking</a:t>
            </a:r>
            <a:r>
              <a:rPr sz="2600" spc="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it</a:t>
            </a:r>
            <a:r>
              <a:rPr sz="2600" spc="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from</a:t>
            </a:r>
            <a:r>
              <a:rPr sz="2600" spc="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4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viewpoint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spc="35" dirty="0">
                <a:latin typeface="Calibri"/>
                <a:cs typeface="Calibri"/>
              </a:rPr>
              <a:t>homebuilding.</a:t>
            </a:r>
            <a:r>
              <a:rPr sz="2600" dirty="0">
                <a:latin typeface="Calibri"/>
                <a:cs typeface="Calibri"/>
              </a:rPr>
              <a:t>	</a:t>
            </a:r>
            <a:r>
              <a:rPr sz="2600" spc="105" dirty="0">
                <a:latin typeface="Calibri"/>
                <a:cs typeface="Calibri"/>
              </a:rPr>
              <a:t>Each</a:t>
            </a:r>
            <a:r>
              <a:rPr sz="2600" spc="95" dirty="0">
                <a:latin typeface="Calibri"/>
                <a:cs typeface="Calibri"/>
              </a:rPr>
              <a:t> </a:t>
            </a:r>
            <a:r>
              <a:rPr sz="2600" spc="50" dirty="0">
                <a:latin typeface="Calibri"/>
                <a:cs typeface="Calibri"/>
              </a:rPr>
              <a:t>stage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spc="55" dirty="0">
                <a:latin typeface="Calibri"/>
                <a:cs typeface="Calibri"/>
              </a:rPr>
              <a:t>construction</a:t>
            </a:r>
            <a:r>
              <a:rPr sz="2600" spc="8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in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this</a:t>
            </a:r>
            <a:endParaRPr sz="2600">
              <a:latin typeface="Calibri"/>
              <a:cs typeface="Calibri"/>
            </a:endParaRPr>
          </a:p>
          <a:p>
            <a:pPr marL="12700" marR="5080" indent="-635">
              <a:lnSpc>
                <a:spcPct val="118100"/>
              </a:lnSpc>
            </a:pPr>
            <a:r>
              <a:rPr sz="2600" dirty="0">
                <a:latin typeface="Calibri"/>
                <a:cs typeface="Calibri"/>
              </a:rPr>
              <a:t>presentation</a:t>
            </a:r>
            <a:r>
              <a:rPr sz="2600" spc="35" dirty="0">
                <a:latin typeface="Calibri"/>
                <a:cs typeface="Calibri"/>
              </a:rPr>
              <a:t> </a:t>
            </a:r>
            <a:r>
              <a:rPr sz="2600" spc="80" dirty="0">
                <a:latin typeface="Calibri"/>
                <a:cs typeface="Calibri"/>
              </a:rPr>
              <a:t>includes</a:t>
            </a:r>
            <a:r>
              <a:rPr sz="2600" spc="125" dirty="0">
                <a:latin typeface="Calibri"/>
                <a:cs typeface="Calibri"/>
              </a:rPr>
              <a:t> </a:t>
            </a:r>
            <a:r>
              <a:rPr sz="2600" spc="45" dirty="0">
                <a:latin typeface="Calibri"/>
                <a:cs typeface="Calibri"/>
              </a:rPr>
              <a:t>several</a:t>
            </a:r>
            <a:r>
              <a:rPr sz="2600" spc="55" dirty="0">
                <a:latin typeface="Calibri"/>
                <a:cs typeface="Calibri"/>
              </a:rPr>
              <a:t> </a:t>
            </a:r>
            <a:r>
              <a:rPr sz="2600" spc="80" dirty="0">
                <a:latin typeface="Calibri"/>
                <a:cs typeface="Calibri"/>
              </a:rPr>
              <a:t>examples</a:t>
            </a:r>
            <a:r>
              <a:rPr sz="2600" spc="10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what</a:t>
            </a:r>
            <a:r>
              <a:rPr sz="2600" spc="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look</a:t>
            </a:r>
            <a:r>
              <a:rPr sz="2600" spc="11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for </a:t>
            </a:r>
            <a:r>
              <a:rPr sz="2600" dirty="0">
                <a:latin typeface="Calibri"/>
                <a:cs typeface="Calibri"/>
              </a:rPr>
              <a:t>before</a:t>
            </a:r>
            <a:r>
              <a:rPr sz="2600" spc="-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starting</a:t>
            </a:r>
            <a:r>
              <a:rPr sz="2600" spc="2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work.</a:t>
            </a:r>
            <a:r>
              <a:rPr sz="2600" spc="40" dirty="0">
                <a:latin typeface="Calibri"/>
                <a:cs typeface="Calibri"/>
              </a:rPr>
              <a:t> </a:t>
            </a:r>
            <a:r>
              <a:rPr sz="2600" spc="50" dirty="0">
                <a:latin typeface="Calibri"/>
                <a:cs typeface="Calibri"/>
              </a:rPr>
              <a:t>This</a:t>
            </a:r>
            <a:r>
              <a:rPr sz="2600" spc="8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list</a:t>
            </a:r>
            <a:r>
              <a:rPr sz="2600" spc="95" dirty="0">
                <a:latin typeface="Calibri"/>
                <a:cs typeface="Calibri"/>
              </a:rPr>
              <a:t> </a:t>
            </a:r>
            <a:r>
              <a:rPr sz="2600" spc="65" dirty="0">
                <a:latin typeface="Calibri"/>
                <a:cs typeface="Calibri"/>
              </a:rPr>
              <a:t>is</a:t>
            </a:r>
            <a:r>
              <a:rPr sz="2600" spc="1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not</a:t>
            </a:r>
            <a:r>
              <a:rPr sz="2600" spc="25" dirty="0">
                <a:latin typeface="Calibri"/>
                <a:cs typeface="Calibri"/>
              </a:rPr>
              <a:t> </a:t>
            </a:r>
            <a:r>
              <a:rPr sz="2600" spc="45" dirty="0">
                <a:latin typeface="Calibri"/>
                <a:cs typeface="Calibri"/>
              </a:rPr>
              <a:t>exhaustive,</a:t>
            </a:r>
            <a:r>
              <a:rPr sz="2600" spc="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but</a:t>
            </a:r>
            <a:r>
              <a:rPr sz="2600" spc="1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it</a:t>
            </a:r>
            <a:endParaRPr sz="2600">
              <a:latin typeface="Calibri"/>
              <a:cs typeface="Calibri"/>
            </a:endParaRPr>
          </a:p>
          <a:p>
            <a:pPr marL="12700" marR="24130">
              <a:lnSpc>
                <a:spcPct val="118100"/>
              </a:lnSpc>
            </a:pPr>
            <a:r>
              <a:rPr sz="2600" spc="75" dirty="0">
                <a:latin typeface="Calibri"/>
                <a:cs typeface="Calibri"/>
              </a:rPr>
              <a:t>should </a:t>
            </a:r>
            <a:r>
              <a:rPr sz="2600" dirty="0">
                <a:latin typeface="Calibri"/>
                <a:cs typeface="Calibri"/>
              </a:rPr>
              <a:t>give</a:t>
            </a:r>
            <a:r>
              <a:rPr sz="2600" spc="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everyone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an</a:t>
            </a:r>
            <a:r>
              <a:rPr sz="2600" spc="1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idea</a:t>
            </a:r>
            <a:r>
              <a:rPr sz="2600" spc="10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how</a:t>
            </a:r>
            <a:r>
              <a:rPr sz="2600" spc="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develop</a:t>
            </a:r>
            <a:r>
              <a:rPr sz="2600" spc="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</a:t>
            </a:r>
            <a:r>
              <a:rPr sz="2600" spc="150" dirty="0">
                <a:latin typeface="Calibri"/>
                <a:cs typeface="Calibri"/>
              </a:rPr>
              <a:t> </a:t>
            </a:r>
            <a:r>
              <a:rPr sz="2600" spc="55" dirty="0">
                <a:latin typeface="Calibri"/>
                <a:cs typeface="Calibri"/>
              </a:rPr>
              <a:t>plan</a:t>
            </a:r>
            <a:r>
              <a:rPr sz="2600" spc="130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that </a:t>
            </a:r>
            <a:r>
              <a:rPr sz="2600" dirty="0">
                <a:latin typeface="Calibri"/>
                <a:cs typeface="Calibri"/>
              </a:rPr>
              <a:t>works</a:t>
            </a:r>
            <a:r>
              <a:rPr sz="2600" spc="1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for</a:t>
            </a:r>
            <a:r>
              <a:rPr sz="2600" spc="-20" dirty="0">
                <a:latin typeface="Calibri"/>
                <a:cs typeface="Calibri"/>
              </a:rPr>
              <a:t> you.</a:t>
            </a:r>
            <a:endParaRPr sz="2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58398" cy="77723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01191" y="572516"/>
            <a:ext cx="6938645" cy="5382895"/>
          </a:xfrm>
          <a:prstGeom prst="rect">
            <a:avLst/>
          </a:prstGeom>
        </p:spPr>
        <p:txBody>
          <a:bodyPr vert="horz" wrap="square" lIns="0" tIns="2286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800"/>
              </a:spcBef>
            </a:pPr>
            <a:r>
              <a:rPr sz="3700" b="1" spc="160" dirty="0">
                <a:latin typeface="Calibri"/>
                <a:cs typeface="Calibri"/>
              </a:rPr>
              <a:t>Questions</a:t>
            </a:r>
            <a:r>
              <a:rPr sz="3700" b="1" spc="185" dirty="0">
                <a:latin typeface="Calibri"/>
                <a:cs typeface="Calibri"/>
              </a:rPr>
              <a:t> </a:t>
            </a:r>
            <a:r>
              <a:rPr sz="3700" b="1" dirty="0">
                <a:latin typeface="Calibri"/>
                <a:cs typeface="Calibri"/>
              </a:rPr>
              <a:t>to</a:t>
            </a:r>
            <a:r>
              <a:rPr sz="3700" b="1" spc="20" dirty="0">
                <a:latin typeface="Calibri"/>
                <a:cs typeface="Calibri"/>
              </a:rPr>
              <a:t> </a:t>
            </a:r>
            <a:r>
              <a:rPr sz="3700" b="1" spc="245" dirty="0">
                <a:latin typeface="Calibri"/>
                <a:cs typeface="Calibri"/>
              </a:rPr>
              <a:t>ask…… </a:t>
            </a:r>
            <a:endParaRPr sz="3700">
              <a:latin typeface="Calibri"/>
              <a:cs typeface="Calibri"/>
            </a:endParaRPr>
          </a:p>
          <a:p>
            <a:pPr marL="914400" marR="269240">
              <a:lnSpc>
                <a:spcPts val="6409"/>
              </a:lnSpc>
              <a:spcBef>
                <a:spcPts val="275"/>
              </a:spcBef>
            </a:pPr>
            <a:r>
              <a:rPr sz="3700" b="1" spc="65" dirty="0">
                <a:latin typeface="Calibri"/>
                <a:cs typeface="Calibri"/>
              </a:rPr>
              <a:t>What</a:t>
            </a:r>
            <a:r>
              <a:rPr sz="3700" b="1" spc="145" dirty="0">
                <a:latin typeface="Calibri"/>
                <a:cs typeface="Calibri"/>
              </a:rPr>
              <a:t> </a:t>
            </a:r>
            <a:r>
              <a:rPr sz="3700" b="1" spc="155" dirty="0">
                <a:latin typeface="Calibri"/>
                <a:cs typeface="Calibri"/>
              </a:rPr>
              <a:t>could</a:t>
            </a:r>
            <a:r>
              <a:rPr sz="3700" b="1" spc="240" dirty="0">
                <a:latin typeface="Calibri"/>
                <a:cs typeface="Calibri"/>
              </a:rPr>
              <a:t> </a:t>
            </a:r>
            <a:r>
              <a:rPr sz="3700" b="1" dirty="0">
                <a:latin typeface="Calibri"/>
                <a:cs typeface="Calibri"/>
              </a:rPr>
              <a:t>hurt</a:t>
            </a:r>
            <a:r>
              <a:rPr sz="3700" b="1" spc="235" dirty="0">
                <a:latin typeface="Calibri"/>
                <a:cs typeface="Calibri"/>
              </a:rPr>
              <a:t> </a:t>
            </a:r>
            <a:r>
              <a:rPr sz="3700" b="1" spc="160" dirty="0">
                <a:latin typeface="Calibri"/>
                <a:cs typeface="Calibri"/>
              </a:rPr>
              <a:t>someone? </a:t>
            </a:r>
            <a:r>
              <a:rPr sz="3700" b="1" spc="65" dirty="0">
                <a:latin typeface="Calibri"/>
                <a:cs typeface="Calibri"/>
              </a:rPr>
              <a:t>What</a:t>
            </a:r>
            <a:r>
              <a:rPr sz="3700" b="1" spc="105" dirty="0">
                <a:latin typeface="Calibri"/>
                <a:cs typeface="Calibri"/>
              </a:rPr>
              <a:t> </a:t>
            </a:r>
            <a:r>
              <a:rPr sz="3700" b="1" spc="165" dirty="0">
                <a:latin typeface="Calibri"/>
                <a:cs typeface="Calibri"/>
              </a:rPr>
              <a:t>can</a:t>
            </a:r>
            <a:r>
              <a:rPr sz="3700" b="1" spc="235" dirty="0">
                <a:latin typeface="Calibri"/>
                <a:cs typeface="Calibri"/>
              </a:rPr>
              <a:t> </a:t>
            </a:r>
            <a:r>
              <a:rPr sz="3700" b="1" dirty="0">
                <a:latin typeface="Calibri"/>
                <a:cs typeface="Calibri"/>
              </a:rPr>
              <a:t>we</a:t>
            </a:r>
            <a:r>
              <a:rPr sz="3700" b="1" spc="55" dirty="0">
                <a:latin typeface="Calibri"/>
                <a:cs typeface="Calibri"/>
              </a:rPr>
              <a:t> </a:t>
            </a:r>
            <a:r>
              <a:rPr sz="3700" b="1" spc="90" dirty="0">
                <a:latin typeface="Calibri"/>
                <a:cs typeface="Calibri"/>
              </a:rPr>
              <a:t>eliminate?</a:t>
            </a:r>
            <a:endParaRPr sz="3700">
              <a:latin typeface="Calibri"/>
              <a:cs typeface="Calibri"/>
            </a:endParaRPr>
          </a:p>
          <a:p>
            <a:pPr marL="914400" marR="1360805">
              <a:lnSpc>
                <a:spcPts val="6060"/>
              </a:lnSpc>
              <a:spcBef>
                <a:spcPts val="375"/>
              </a:spcBef>
            </a:pPr>
            <a:r>
              <a:rPr sz="3700" b="1" spc="65" dirty="0">
                <a:latin typeface="Calibri"/>
                <a:cs typeface="Calibri"/>
              </a:rPr>
              <a:t>What</a:t>
            </a:r>
            <a:r>
              <a:rPr sz="3700" b="1" spc="105" dirty="0">
                <a:latin typeface="Calibri"/>
                <a:cs typeface="Calibri"/>
              </a:rPr>
              <a:t> </a:t>
            </a:r>
            <a:r>
              <a:rPr sz="3700" b="1" spc="155" dirty="0">
                <a:latin typeface="Calibri"/>
                <a:cs typeface="Calibri"/>
              </a:rPr>
              <a:t>can</a:t>
            </a:r>
            <a:r>
              <a:rPr sz="3700" b="1" spc="250" dirty="0">
                <a:latin typeface="Calibri"/>
                <a:cs typeface="Calibri"/>
              </a:rPr>
              <a:t> </a:t>
            </a:r>
            <a:r>
              <a:rPr sz="3700" b="1" dirty="0">
                <a:latin typeface="Calibri"/>
                <a:cs typeface="Calibri"/>
              </a:rPr>
              <a:t>we</a:t>
            </a:r>
            <a:r>
              <a:rPr sz="3700" b="1" spc="75" dirty="0">
                <a:latin typeface="Calibri"/>
                <a:cs typeface="Calibri"/>
              </a:rPr>
              <a:t> </a:t>
            </a:r>
            <a:r>
              <a:rPr sz="3700" b="1" spc="110" dirty="0">
                <a:latin typeface="Calibri"/>
                <a:cs typeface="Calibri"/>
              </a:rPr>
              <a:t>isolate? </a:t>
            </a:r>
            <a:r>
              <a:rPr sz="3700" b="1" spc="65" dirty="0">
                <a:latin typeface="Calibri"/>
                <a:cs typeface="Calibri"/>
              </a:rPr>
              <a:t>What</a:t>
            </a:r>
            <a:r>
              <a:rPr sz="3700" b="1" spc="100" dirty="0">
                <a:latin typeface="Calibri"/>
                <a:cs typeface="Calibri"/>
              </a:rPr>
              <a:t> </a:t>
            </a:r>
            <a:r>
              <a:rPr sz="3700" b="1" spc="170" dirty="0">
                <a:latin typeface="Calibri"/>
                <a:cs typeface="Calibri"/>
              </a:rPr>
              <a:t>PPE</a:t>
            </a:r>
            <a:r>
              <a:rPr sz="3700" b="1" spc="240" dirty="0">
                <a:latin typeface="Calibri"/>
                <a:cs typeface="Calibri"/>
              </a:rPr>
              <a:t> </a:t>
            </a:r>
            <a:r>
              <a:rPr sz="3700" b="1" spc="114" dirty="0">
                <a:latin typeface="Calibri"/>
                <a:cs typeface="Calibri"/>
              </a:rPr>
              <a:t>is</a:t>
            </a:r>
            <a:r>
              <a:rPr sz="3700" b="1" spc="185" dirty="0">
                <a:latin typeface="Calibri"/>
                <a:cs typeface="Calibri"/>
              </a:rPr>
              <a:t> </a:t>
            </a:r>
            <a:r>
              <a:rPr sz="3700" b="1" spc="80" dirty="0">
                <a:latin typeface="Calibri"/>
                <a:cs typeface="Calibri"/>
              </a:rPr>
              <a:t>required?</a:t>
            </a:r>
            <a:endParaRPr sz="3700">
              <a:latin typeface="Calibri"/>
              <a:cs typeface="Calibri"/>
            </a:endParaRPr>
          </a:p>
          <a:p>
            <a:pPr marL="1829435" marR="5080" indent="-915035">
              <a:lnSpc>
                <a:spcPts val="5280"/>
              </a:lnSpc>
              <a:spcBef>
                <a:spcPts val="5"/>
              </a:spcBef>
              <a:tabLst>
                <a:tab pos="6241415" algn="l"/>
              </a:tabLst>
            </a:pPr>
            <a:r>
              <a:rPr sz="3700" b="1" spc="65" dirty="0">
                <a:latin typeface="Calibri"/>
                <a:cs typeface="Calibri"/>
              </a:rPr>
              <a:t>What</a:t>
            </a:r>
            <a:r>
              <a:rPr sz="3700" b="1" spc="100" dirty="0">
                <a:latin typeface="Calibri"/>
                <a:cs typeface="Calibri"/>
              </a:rPr>
              <a:t> </a:t>
            </a:r>
            <a:r>
              <a:rPr sz="3700" b="1" spc="155" dirty="0">
                <a:latin typeface="Calibri"/>
                <a:cs typeface="Calibri"/>
              </a:rPr>
              <a:t>has</a:t>
            </a:r>
            <a:r>
              <a:rPr sz="3700" b="1" spc="235" dirty="0">
                <a:latin typeface="Calibri"/>
                <a:cs typeface="Calibri"/>
              </a:rPr>
              <a:t> </a:t>
            </a:r>
            <a:r>
              <a:rPr sz="3700" b="1" spc="155" dirty="0">
                <a:latin typeface="Calibri"/>
                <a:cs typeface="Calibri"/>
              </a:rPr>
              <a:t>changed</a:t>
            </a:r>
            <a:r>
              <a:rPr sz="3700" b="1" spc="204" dirty="0">
                <a:latin typeface="Calibri"/>
                <a:cs typeface="Calibri"/>
              </a:rPr>
              <a:t> </a:t>
            </a:r>
            <a:r>
              <a:rPr sz="3700" b="1" spc="170" dirty="0">
                <a:latin typeface="Calibri"/>
                <a:cs typeface="Calibri"/>
              </a:rPr>
              <a:t>since</a:t>
            </a:r>
            <a:r>
              <a:rPr sz="3700" b="1" dirty="0">
                <a:latin typeface="Calibri"/>
                <a:cs typeface="Calibri"/>
              </a:rPr>
              <a:t>	</a:t>
            </a:r>
            <a:r>
              <a:rPr sz="3700" b="1" spc="40" dirty="0">
                <a:latin typeface="Calibri"/>
                <a:cs typeface="Calibri"/>
              </a:rPr>
              <a:t>the </a:t>
            </a:r>
            <a:r>
              <a:rPr sz="3700" b="1" spc="105" dirty="0">
                <a:latin typeface="Calibri"/>
                <a:cs typeface="Calibri"/>
              </a:rPr>
              <a:t>original</a:t>
            </a:r>
            <a:r>
              <a:rPr sz="3700" b="1" spc="75" dirty="0">
                <a:latin typeface="Calibri"/>
                <a:cs typeface="Calibri"/>
              </a:rPr>
              <a:t> </a:t>
            </a:r>
            <a:r>
              <a:rPr sz="3700" b="1" spc="220" dirty="0">
                <a:latin typeface="Calibri"/>
                <a:cs typeface="Calibri"/>
              </a:rPr>
              <a:t>assessment?</a:t>
            </a:r>
            <a:endParaRPr sz="3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58398" cy="77723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354819" y="695605"/>
            <a:ext cx="6132830" cy="5812155"/>
          </a:xfrm>
          <a:prstGeom prst="rect">
            <a:avLst/>
          </a:prstGeom>
        </p:spPr>
        <p:txBody>
          <a:bodyPr vert="horz" wrap="square" lIns="0" tIns="154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15"/>
              </a:spcBef>
            </a:pPr>
            <a:r>
              <a:rPr sz="4150" spc="195" dirty="0">
                <a:latin typeface="Calibri"/>
                <a:cs typeface="Calibri"/>
              </a:rPr>
              <a:t>Home</a:t>
            </a:r>
            <a:r>
              <a:rPr sz="4150" spc="320" dirty="0">
                <a:latin typeface="Calibri"/>
                <a:cs typeface="Calibri"/>
              </a:rPr>
              <a:t> </a:t>
            </a:r>
            <a:r>
              <a:rPr sz="4150" spc="160" dirty="0">
                <a:latin typeface="Calibri"/>
                <a:cs typeface="Calibri"/>
              </a:rPr>
              <a:t>Start</a:t>
            </a:r>
            <a:endParaRPr sz="4150">
              <a:latin typeface="Calibri"/>
              <a:cs typeface="Calibri"/>
            </a:endParaRPr>
          </a:p>
          <a:p>
            <a:pPr marL="335915">
              <a:lnSpc>
                <a:spcPct val="100000"/>
              </a:lnSpc>
              <a:spcBef>
                <a:spcPts val="1115"/>
              </a:spcBef>
            </a:pPr>
            <a:r>
              <a:rPr sz="4150" spc="204" dirty="0">
                <a:latin typeface="Calibri"/>
                <a:cs typeface="Calibri"/>
              </a:rPr>
              <a:t>Safe</a:t>
            </a:r>
            <a:r>
              <a:rPr sz="4150" spc="305" dirty="0">
                <a:latin typeface="Calibri"/>
                <a:cs typeface="Calibri"/>
              </a:rPr>
              <a:t> </a:t>
            </a:r>
            <a:r>
              <a:rPr sz="4150" spc="320" dirty="0">
                <a:latin typeface="Calibri"/>
                <a:cs typeface="Calibri"/>
              </a:rPr>
              <a:t>access</a:t>
            </a:r>
            <a:r>
              <a:rPr sz="4150" spc="455" dirty="0">
                <a:latin typeface="Calibri"/>
                <a:cs typeface="Calibri"/>
              </a:rPr>
              <a:t> </a:t>
            </a:r>
            <a:r>
              <a:rPr sz="4150" dirty="0">
                <a:latin typeface="Calibri"/>
                <a:cs typeface="Calibri"/>
              </a:rPr>
              <a:t>to</a:t>
            </a:r>
            <a:r>
              <a:rPr sz="4150" spc="80" dirty="0">
                <a:latin typeface="Calibri"/>
                <a:cs typeface="Calibri"/>
              </a:rPr>
              <a:t> </a:t>
            </a:r>
            <a:r>
              <a:rPr sz="4150" spc="195" dirty="0">
                <a:latin typeface="Calibri"/>
                <a:cs typeface="Calibri"/>
              </a:rPr>
              <a:t>homesite</a:t>
            </a:r>
            <a:endParaRPr sz="4150">
              <a:latin typeface="Calibri"/>
              <a:cs typeface="Calibri"/>
            </a:endParaRPr>
          </a:p>
          <a:p>
            <a:pPr marL="335280" marR="792480">
              <a:lnSpc>
                <a:spcPct val="134000"/>
              </a:lnSpc>
            </a:pPr>
            <a:r>
              <a:rPr sz="4150" spc="155" dirty="0">
                <a:latin typeface="Calibri"/>
                <a:cs typeface="Calibri"/>
              </a:rPr>
              <a:t>Open</a:t>
            </a:r>
            <a:r>
              <a:rPr sz="4150" spc="254" dirty="0">
                <a:latin typeface="Calibri"/>
                <a:cs typeface="Calibri"/>
              </a:rPr>
              <a:t> </a:t>
            </a:r>
            <a:r>
              <a:rPr sz="4150" spc="120" dirty="0">
                <a:latin typeface="Calibri"/>
                <a:cs typeface="Calibri"/>
              </a:rPr>
              <a:t>utility</a:t>
            </a:r>
            <a:r>
              <a:rPr sz="4150" spc="240" dirty="0">
                <a:latin typeface="Calibri"/>
                <a:cs typeface="Calibri"/>
              </a:rPr>
              <a:t> </a:t>
            </a:r>
            <a:r>
              <a:rPr sz="4150" spc="220" dirty="0">
                <a:latin typeface="Calibri"/>
                <a:cs typeface="Calibri"/>
              </a:rPr>
              <a:t>trenches </a:t>
            </a:r>
            <a:r>
              <a:rPr sz="4150" spc="175" dirty="0">
                <a:latin typeface="Calibri"/>
                <a:cs typeface="Calibri"/>
              </a:rPr>
              <a:t>Blue</a:t>
            </a:r>
            <a:r>
              <a:rPr sz="4150" spc="254" dirty="0">
                <a:latin typeface="Calibri"/>
                <a:cs typeface="Calibri"/>
              </a:rPr>
              <a:t> </a:t>
            </a:r>
            <a:r>
              <a:rPr sz="4150" spc="185" dirty="0">
                <a:latin typeface="Calibri"/>
                <a:cs typeface="Calibri"/>
              </a:rPr>
              <a:t>stake</a:t>
            </a:r>
            <a:r>
              <a:rPr sz="4150" spc="285" dirty="0">
                <a:latin typeface="Calibri"/>
                <a:cs typeface="Calibri"/>
              </a:rPr>
              <a:t> </a:t>
            </a:r>
            <a:r>
              <a:rPr sz="4150" spc="270" dirty="0">
                <a:latin typeface="Calibri"/>
                <a:cs typeface="Calibri"/>
              </a:rPr>
              <a:t>called</a:t>
            </a:r>
            <a:endParaRPr sz="4150">
              <a:latin typeface="Calibri"/>
              <a:cs typeface="Calibri"/>
            </a:endParaRPr>
          </a:p>
          <a:p>
            <a:pPr marL="335280">
              <a:lnSpc>
                <a:spcPct val="100000"/>
              </a:lnSpc>
              <a:spcBef>
                <a:spcPts val="2280"/>
              </a:spcBef>
            </a:pPr>
            <a:r>
              <a:rPr sz="4150" spc="195" dirty="0">
                <a:latin typeface="Calibri"/>
                <a:cs typeface="Calibri"/>
              </a:rPr>
              <a:t>Soil</a:t>
            </a:r>
            <a:r>
              <a:rPr sz="4150" spc="350" dirty="0">
                <a:latin typeface="Calibri"/>
                <a:cs typeface="Calibri"/>
              </a:rPr>
              <a:t> </a:t>
            </a:r>
            <a:r>
              <a:rPr sz="4150" spc="185" dirty="0">
                <a:latin typeface="Calibri"/>
                <a:cs typeface="Calibri"/>
              </a:rPr>
              <a:t>conditions</a:t>
            </a:r>
            <a:endParaRPr sz="4150">
              <a:latin typeface="Calibri"/>
              <a:cs typeface="Calibri"/>
            </a:endParaRPr>
          </a:p>
          <a:p>
            <a:pPr marL="309245">
              <a:lnSpc>
                <a:spcPct val="100000"/>
              </a:lnSpc>
              <a:spcBef>
                <a:spcPts val="1115"/>
              </a:spcBef>
            </a:pPr>
            <a:r>
              <a:rPr sz="4150" spc="135" dirty="0">
                <a:latin typeface="Calibri"/>
                <a:cs typeface="Calibri"/>
              </a:rPr>
              <a:t>Form</a:t>
            </a:r>
            <a:r>
              <a:rPr sz="4150" spc="250" dirty="0">
                <a:latin typeface="Calibri"/>
                <a:cs typeface="Calibri"/>
              </a:rPr>
              <a:t> </a:t>
            </a:r>
            <a:r>
              <a:rPr sz="4150" spc="185" dirty="0">
                <a:latin typeface="Calibri"/>
                <a:cs typeface="Calibri"/>
              </a:rPr>
              <a:t>stake</a:t>
            </a:r>
            <a:r>
              <a:rPr sz="4150" spc="275" dirty="0">
                <a:latin typeface="Calibri"/>
                <a:cs typeface="Calibri"/>
              </a:rPr>
              <a:t> </a:t>
            </a:r>
            <a:r>
              <a:rPr sz="4150" spc="160" dirty="0">
                <a:latin typeface="Calibri"/>
                <a:cs typeface="Calibri"/>
              </a:rPr>
              <a:t>protection</a:t>
            </a:r>
            <a:endParaRPr sz="4150">
              <a:latin typeface="Calibri"/>
              <a:cs typeface="Calibri"/>
            </a:endParaRPr>
          </a:p>
          <a:p>
            <a:pPr marL="334645">
              <a:lnSpc>
                <a:spcPct val="100000"/>
              </a:lnSpc>
              <a:spcBef>
                <a:spcPts val="1689"/>
              </a:spcBef>
            </a:pPr>
            <a:r>
              <a:rPr sz="4150" spc="195" dirty="0">
                <a:latin typeface="Calibri"/>
                <a:cs typeface="Calibri"/>
              </a:rPr>
              <a:t>Pump</a:t>
            </a:r>
            <a:r>
              <a:rPr sz="4150" spc="265" dirty="0">
                <a:latin typeface="Calibri"/>
                <a:cs typeface="Calibri"/>
              </a:rPr>
              <a:t> </a:t>
            </a:r>
            <a:r>
              <a:rPr sz="4150" spc="165" dirty="0">
                <a:latin typeface="Calibri"/>
                <a:cs typeface="Calibri"/>
              </a:rPr>
              <a:t>truck</a:t>
            </a:r>
            <a:r>
              <a:rPr sz="4150" spc="305" dirty="0">
                <a:latin typeface="Calibri"/>
                <a:cs typeface="Calibri"/>
              </a:rPr>
              <a:t> </a:t>
            </a:r>
            <a:r>
              <a:rPr sz="4150" spc="190" dirty="0">
                <a:latin typeface="Calibri"/>
                <a:cs typeface="Calibri"/>
              </a:rPr>
              <a:t>staging</a:t>
            </a:r>
            <a:endParaRPr sz="41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Photograph of a wooden house frame under construction, showing structural beams and roof trusses against a partly cloudy sky. The framing outlines multiple rooms and roof sections, highlighting early stages of residential building development.  AI-generated content may be incorrect. 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58398" cy="77723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01191" y="158113"/>
            <a:ext cx="6647815" cy="6398895"/>
          </a:xfrm>
          <a:prstGeom prst="rect">
            <a:avLst/>
          </a:prstGeom>
        </p:spPr>
        <p:txBody>
          <a:bodyPr vert="horz" wrap="square" lIns="0" tIns="22732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789"/>
              </a:spcBef>
            </a:pPr>
            <a:r>
              <a:rPr sz="4500" b="1" spc="125" dirty="0">
                <a:latin typeface="Calibri"/>
                <a:cs typeface="Calibri"/>
              </a:rPr>
              <a:t>Framing</a:t>
            </a:r>
            <a:endParaRPr sz="4500">
              <a:latin typeface="Calibri"/>
              <a:cs typeface="Calibri"/>
            </a:endParaRPr>
          </a:p>
          <a:p>
            <a:pPr marL="367030">
              <a:lnSpc>
                <a:spcPct val="100000"/>
              </a:lnSpc>
              <a:spcBef>
                <a:spcPts val="1695"/>
              </a:spcBef>
            </a:pPr>
            <a:r>
              <a:rPr sz="4500" b="1" spc="114" dirty="0">
                <a:latin typeface="Calibri"/>
                <a:cs typeface="Calibri"/>
              </a:rPr>
              <a:t>Lot</a:t>
            </a:r>
            <a:r>
              <a:rPr sz="4500" b="1" spc="90" dirty="0">
                <a:latin typeface="Calibri"/>
                <a:cs typeface="Calibri"/>
              </a:rPr>
              <a:t> </a:t>
            </a:r>
            <a:r>
              <a:rPr sz="4500" b="1" spc="100" dirty="0">
                <a:latin typeface="Calibri"/>
                <a:cs typeface="Calibri"/>
              </a:rPr>
              <a:t>graded</a:t>
            </a:r>
            <a:endParaRPr sz="4500">
              <a:latin typeface="Calibri"/>
              <a:cs typeface="Calibri"/>
            </a:endParaRPr>
          </a:p>
          <a:p>
            <a:pPr marL="358775" marR="2133600">
              <a:lnSpc>
                <a:spcPct val="133300"/>
              </a:lnSpc>
            </a:pPr>
            <a:r>
              <a:rPr sz="4500" b="1" spc="145" dirty="0">
                <a:latin typeface="Calibri"/>
                <a:cs typeface="Calibri"/>
              </a:rPr>
              <a:t>Storm</a:t>
            </a:r>
            <a:r>
              <a:rPr sz="4500" b="1" spc="130" dirty="0">
                <a:latin typeface="Calibri"/>
                <a:cs typeface="Calibri"/>
              </a:rPr>
              <a:t> </a:t>
            </a:r>
            <a:r>
              <a:rPr sz="4500" b="1" spc="145" dirty="0">
                <a:latin typeface="Calibri"/>
                <a:cs typeface="Calibri"/>
              </a:rPr>
              <a:t>damage </a:t>
            </a:r>
            <a:r>
              <a:rPr sz="4500" b="1" spc="65" dirty="0">
                <a:latin typeface="Calibri"/>
                <a:cs typeface="Calibri"/>
              </a:rPr>
              <a:t>Material</a:t>
            </a:r>
            <a:r>
              <a:rPr sz="4500" b="1" spc="45" dirty="0">
                <a:latin typeface="Calibri"/>
                <a:cs typeface="Calibri"/>
              </a:rPr>
              <a:t> </a:t>
            </a:r>
            <a:r>
              <a:rPr sz="4500" b="1" spc="114" dirty="0">
                <a:latin typeface="Calibri"/>
                <a:cs typeface="Calibri"/>
              </a:rPr>
              <a:t>staging </a:t>
            </a:r>
            <a:r>
              <a:rPr sz="4500" b="1" spc="125" dirty="0">
                <a:latin typeface="Calibri"/>
                <a:cs typeface="Calibri"/>
              </a:rPr>
              <a:t>Rebar</a:t>
            </a:r>
            <a:r>
              <a:rPr sz="4500" b="1" spc="120" dirty="0">
                <a:latin typeface="Calibri"/>
                <a:cs typeface="Calibri"/>
              </a:rPr>
              <a:t> </a:t>
            </a:r>
            <a:r>
              <a:rPr sz="4500" b="1" spc="130" dirty="0">
                <a:latin typeface="Calibri"/>
                <a:cs typeface="Calibri"/>
              </a:rPr>
              <a:t>protected</a:t>
            </a:r>
            <a:endParaRPr sz="4500">
              <a:latin typeface="Calibri"/>
              <a:cs typeface="Calibri"/>
            </a:endParaRPr>
          </a:p>
          <a:p>
            <a:pPr marL="358140" marR="5080">
              <a:lnSpc>
                <a:spcPct val="133300"/>
              </a:lnSpc>
            </a:pPr>
            <a:r>
              <a:rPr sz="4500" b="1" spc="200" dirty="0">
                <a:latin typeface="Calibri"/>
                <a:cs typeface="Calibri"/>
              </a:rPr>
              <a:t>PFAS’s</a:t>
            </a:r>
            <a:r>
              <a:rPr sz="4500" b="1" spc="165" dirty="0">
                <a:latin typeface="Calibri"/>
                <a:cs typeface="Calibri"/>
              </a:rPr>
              <a:t> </a:t>
            </a:r>
            <a:r>
              <a:rPr sz="4500" b="1" spc="70" dirty="0">
                <a:latin typeface="Calibri"/>
                <a:cs typeface="Calibri"/>
              </a:rPr>
              <a:t>in</a:t>
            </a:r>
            <a:r>
              <a:rPr sz="4500" b="1" spc="55" dirty="0">
                <a:latin typeface="Calibri"/>
                <a:cs typeface="Calibri"/>
              </a:rPr>
              <a:t> </a:t>
            </a:r>
            <a:r>
              <a:rPr sz="4500" b="1" spc="85" dirty="0">
                <a:latin typeface="Calibri"/>
                <a:cs typeface="Calibri"/>
              </a:rPr>
              <a:t>good</a:t>
            </a:r>
            <a:r>
              <a:rPr sz="4500" b="1" spc="40" dirty="0">
                <a:latin typeface="Calibri"/>
                <a:cs typeface="Calibri"/>
              </a:rPr>
              <a:t> </a:t>
            </a:r>
            <a:r>
              <a:rPr sz="4500" b="1" spc="130" dirty="0">
                <a:latin typeface="Calibri"/>
                <a:cs typeface="Calibri"/>
              </a:rPr>
              <a:t>condition </a:t>
            </a:r>
            <a:r>
              <a:rPr sz="4500" b="1" spc="65" dirty="0">
                <a:latin typeface="Calibri"/>
                <a:cs typeface="Calibri"/>
              </a:rPr>
              <a:t>Power</a:t>
            </a:r>
            <a:r>
              <a:rPr sz="4500" b="1" dirty="0">
                <a:latin typeface="Calibri"/>
                <a:cs typeface="Calibri"/>
              </a:rPr>
              <a:t> –</a:t>
            </a:r>
            <a:r>
              <a:rPr sz="4500" b="1" spc="-300" dirty="0">
                <a:latin typeface="Calibri"/>
                <a:cs typeface="Calibri"/>
              </a:rPr>
              <a:t> </a:t>
            </a:r>
            <a:r>
              <a:rPr sz="4500" b="1" spc="85" dirty="0">
                <a:latin typeface="Calibri"/>
                <a:cs typeface="Calibri"/>
              </a:rPr>
              <a:t>lockout/tagout</a:t>
            </a:r>
            <a:endParaRPr sz="45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86400" y="304800"/>
            <a:ext cx="4495799" cy="419098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58398" cy="77723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43991" y="98602"/>
            <a:ext cx="8122920" cy="4115435"/>
          </a:xfrm>
          <a:prstGeom prst="rect">
            <a:avLst/>
          </a:prstGeom>
        </p:spPr>
        <p:txBody>
          <a:bodyPr vert="horz" wrap="square" lIns="0" tIns="2286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800"/>
              </a:spcBef>
            </a:pPr>
            <a:r>
              <a:rPr sz="3950" b="1" spc="120" dirty="0">
                <a:latin typeface="Calibri"/>
                <a:cs typeface="Calibri"/>
              </a:rPr>
              <a:t>Rough</a:t>
            </a:r>
            <a:r>
              <a:rPr sz="3950" b="1" spc="150" dirty="0">
                <a:latin typeface="Calibri"/>
                <a:cs typeface="Calibri"/>
              </a:rPr>
              <a:t> </a:t>
            </a:r>
            <a:r>
              <a:rPr sz="3950" b="1" spc="180" dirty="0">
                <a:latin typeface="Calibri"/>
                <a:cs typeface="Calibri"/>
              </a:rPr>
              <a:t>Mechanicals</a:t>
            </a:r>
            <a:endParaRPr sz="3950">
              <a:latin typeface="Calibri"/>
              <a:cs typeface="Calibri"/>
            </a:endParaRPr>
          </a:p>
          <a:p>
            <a:pPr marL="469900" marR="2439670">
              <a:lnSpc>
                <a:spcPct val="135900"/>
              </a:lnSpc>
              <a:spcBef>
                <a:spcPts val="5"/>
              </a:spcBef>
            </a:pPr>
            <a:r>
              <a:rPr sz="3950" b="1" spc="90" dirty="0">
                <a:latin typeface="Calibri"/>
                <a:cs typeface="Calibri"/>
              </a:rPr>
              <a:t>Power</a:t>
            </a:r>
            <a:r>
              <a:rPr sz="3950" b="1" spc="-5" dirty="0">
                <a:latin typeface="Calibri"/>
                <a:cs typeface="Calibri"/>
              </a:rPr>
              <a:t> </a:t>
            </a:r>
            <a:r>
              <a:rPr sz="3950" b="1" dirty="0">
                <a:latin typeface="Calibri"/>
                <a:cs typeface="Calibri"/>
              </a:rPr>
              <a:t>–</a:t>
            </a:r>
            <a:r>
              <a:rPr sz="3950" b="1" spc="-150" dirty="0">
                <a:latin typeface="Calibri"/>
                <a:cs typeface="Calibri"/>
              </a:rPr>
              <a:t> </a:t>
            </a:r>
            <a:r>
              <a:rPr sz="3950" b="1" spc="85" dirty="0">
                <a:latin typeface="Calibri"/>
                <a:cs typeface="Calibri"/>
              </a:rPr>
              <a:t>lockout/tagout </a:t>
            </a:r>
            <a:r>
              <a:rPr sz="3950" b="1" spc="210" dirty="0">
                <a:latin typeface="Calibri"/>
                <a:cs typeface="Calibri"/>
              </a:rPr>
              <a:t>Correct</a:t>
            </a:r>
            <a:r>
              <a:rPr sz="3950" b="1" spc="180" dirty="0">
                <a:latin typeface="Calibri"/>
                <a:cs typeface="Calibri"/>
              </a:rPr>
              <a:t> </a:t>
            </a:r>
            <a:r>
              <a:rPr sz="3950" b="1" spc="165" dirty="0">
                <a:latin typeface="Calibri"/>
                <a:cs typeface="Calibri"/>
              </a:rPr>
              <a:t>ladders</a:t>
            </a:r>
            <a:endParaRPr sz="3950">
              <a:latin typeface="Calibri"/>
              <a:cs typeface="Calibri"/>
            </a:endParaRPr>
          </a:p>
          <a:p>
            <a:pPr marL="469900" marR="5080">
              <a:lnSpc>
                <a:spcPts val="6440"/>
              </a:lnSpc>
              <a:spcBef>
                <a:spcPts val="290"/>
              </a:spcBef>
            </a:pPr>
            <a:r>
              <a:rPr sz="3950" b="1" spc="100" dirty="0">
                <a:latin typeface="Calibri"/>
                <a:cs typeface="Calibri"/>
              </a:rPr>
              <a:t>Fire</a:t>
            </a:r>
            <a:r>
              <a:rPr sz="3950" b="1" spc="95" dirty="0">
                <a:latin typeface="Calibri"/>
                <a:cs typeface="Calibri"/>
              </a:rPr>
              <a:t> </a:t>
            </a:r>
            <a:r>
              <a:rPr sz="3950" b="1" spc="140" dirty="0">
                <a:latin typeface="Calibri"/>
                <a:cs typeface="Calibri"/>
              </a:rPr>
              <a:t>extinguisher</a:t>
            </a:r>
            <a:r>
              <a:rPr sz="3950" b="1" spc="95" dirty="0">
                <a:latin typeface="Calibri"/>
                <a:cs typeface="Calibri"/>
              </a:rPr>
              <a:t> </a:t>
            </a:r>
            <a:r>
              <a:rPr sz="3950" b="1" spc="110" dirty="0">
                <a:latin typeface="Calibri"/>
                <a:cs typeface="Calibri"/>
              </a:rPr>
              <a:t>readily</a:t>
            </a:r>
            <a:r>
              <a:rPr sz="3950" b="1" spc="170" dirty="0">
                <a:latin typeface="Calibri"/>
                <a:cs typeface="Calibri"/>
              </a:rPr>
              <a:t> </a:t>
            </a:r>
            <a:r>
              <a:rPr sz="3950" b="1" spc="135" dirty="0">
                <a:latin typeface="Calibri"/>
                <a:cs typeface="Calibri"/>
              </a:rPr>
              <a:t>available </a:t>
            </a:r>
            <a:r>
              <a:rPr sz="3950" b="1" spc="145" dirty="0">
                <a:latin typeface="Calibri"/>
                <a:cs typeface="Calibri"/>
              </a:rPr>
              <a:t>Safety </a:t>
            </a:r>
            <a:r>
              <a:rPr sz="3950" b="1" spc="140" dirty="0">
                <a:latin typeface="Calibri"/>
                <a:cs typeface="Calibri"/>
              </a:rPr>
              <a:t>rails</a:t>
            </a:r>
            <a:r>
              <a:rPr sz="3950" b="1" spc="145" dirty="0">
                <a:latin typeface="Calibri"/>
                <a:cs typeface="Calibri"/>
              </a:rPr>
              <a:t> </a:t>
            </a:r>
            <a:r>
              <a:rPr sz="3950" b="1" spc="140" dirty="0">
                <a:latin typeface="Calibri"/>
                <a:cs typeface="Calibri"/>
              </a:rPr>
              <a:t>installed</a:t>
            </a:r>
            <a:endParaRPr sz="39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3991" y="69965"/>
            <a:ext cx="7833995" cy="5478780"/>
          </a:xfrm>
          <a:prstGeom prst="rect">
            <a:avLst/>
          </a:prstGeom>
        </p:spPr>
        <p:txBody>
          <a:bodyPr vert="horz" wrap="square" lIns="0" tIns="2438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20"/>
              </a:spcBef>
            </a:pPr>
            <a:r>
              <a:rPr sz="4450" b="1" spc="175" dirty="0">
                <a:latin typeface="Calibri"/>
                <a:cs typeface="Calibri"/>
              </a:rPr>
              <a:t>Drywall/Lath/Stucco</a:t>
            </a:r>
            <a:endParaRPr sz="4450">
              <a:latin typeface="Calibri"/>
              <a:cs typeface="Calibri"/>
            </a:endParaRPr>
          </a:p>
          <a:p>
            <a:pPr marL="469265" marR="5080">
              <a:lnSpc>
                <a:spcPct val="133900"/>
              </a:lnSpc>
              <a:spcBef>
                <a:spcPts val="15"/>
              </a:spcBef>
            </a:pPr>
            <a:r>
              <a:rPr sz="4450" b="1" spc="215" dirty="0">
                <a:latin typeface="Calibri"/>
                <a:cs typeface="Calibri"/>
              </a:rPr>
              <a:t>Scaffolding</a:t>
            </a:r>
            <a:r>
              <a:rPr sz="4450" b="1" spc="180" dirty="0">
                <a:latin typeface="Calibri"/>
                <a:cs typeface="Calibri"/>
              </a:rPr>
              <a:t> </a:t>
            </a:r>
            <a:r>
              <a:rPr sz="4450" b="1" spc="140" dirty="0">
                <a:latin typeface="Calibri"/>
                <a:cs typeface="Calibri"/>
              </a:rPr>
              <a:t>properly</a:t>
            </a:r>
            <a:r>
              <a:rPr sz="4450" b="1" spc="80" dirty="0">
                <a:latin typeface="Calibri"/>
                <a:cs typeface="Calibri"/>
              </a:rPr>
              <a:t> </a:t>
            </a:r>
            <a:r>
              <a:rPr sz="4450" b="1" spc="215" dirty="0">
                <a:latin typeface="Calibri"/>
                <a:cs typeface="Calibri"/>
              </a:rPr>
              <a:t>erected </a:t>
            </a:r>
            <a:r>
              <a:rPr sz="4450" b="1" spc="140" dirty="0">
                <a:latin typeface="Calibri"/>
                <a:cs typeface="Calibri"/>
              </a:rPr>
              <a:t>Proper</a:t>
            </a:r>
            <a:r>
              <a:rPr sz="4450" b="1" spc="70" dirty="0">
                <a:latin typeface="Calibri"/>
                <a:cs typeface="Calibri"/>
              </a:rPr>
              <a:t> </a:t>
            </a:r>
            <a:r>
              <a:rPr sz="4450" b="1" spc="185" dirty="0">
                <a:latin typeface="Calibri"/>
                <a:cs typeface="Calibri"/>
              </a:rPr>
              <a:t>ladders</a:t>
            </a:r>
            <a:endParaRPr sz="4450">
              <a:latin typeface="Calibri"/>
              <a:cs typeface="Calibri"/>
            </a:endParaRPr>
          </a:p>
          <a:p>
            <a:pPr marL="469900" marR="1576070" indent="-635">
              <a:lnSpc>
                <a:spcPct val="133900"/>
              </a:lnSpc>
            </a:pPr>
            <a:r>
              <a:rPr sz="4450" b="1" spc="175" dirty="0">
                <a:latin typeface="Calibri"/>
                <a:cs typeface="Calibri"/>
              </a:rPr>
              <a:t>Drywall</a:t>
            </a:r>
            <a:r>
              <a:rPr sz="4450" b="1" spc="90" dirty="0">
                <a:latin typeface="Calibri"/>
                <a:cs typeface="Calibri"/>
              </a:rPr>
              <a:t> </a:t>
            </a:r>
            <a:r>
              <a:rPr sz="4450" b="1" spc="170" dirty="0">
                <a:latin typeface="Calibri"/>
                <a:cs typeface="Calibri"/>
              </a:rPr>
              <a:t>safely</a:t>
            </a:r>
            <a:r>
              <a:rPr sz="4450" b="1" spc="180" dirty="0">
                <a:latin typeface="Calibri"/>
                <a:cs typeface="Calibri"/>
              </a:rPr>
              <a:t> </a:t>
            </a:r>
            <a:r>
              <a:rPr sz="4450" b="1" spc="220" dirty="0">
                <a:latin typeface="Calibri"/>
                <a:cs typeface="Calibri"/>
              </a:rPr>
              <a:t>stacked </a:t>
            </a:r>
            <a:r>
              <a:rPr sz="4450" b="1" spc="190" dirty="0">
                <a:latin typeface="Calibri"/>
                <a:cs typeface="Calibri"/>
              </a:rPr>
              <a:t>Floors</a:t>
            </a:r>
            <a:r>
              <a:rPr sz="4450" b="1" spc="170" dirty="0">
                <a:latin typeface="Calibri"/>
                <a:cs typeface="Calibri"/>
              </a:rPr>
              <a:t> </a:t>
            </a:r>
            <a:r>
              <a:rPr sz="4450" b="1" spc="210" dirty="0">
                <a:latin typeface="Calibri"/>
                <a:cs typeface="Calibri"/>
              </a:rPr>
              <a:t>clear</a:t>
            </a:r>
            <a:r>
              <a:rPr sz="4450" b="1" spc="155" dirty="0">
                <a:latin typeface="Calibri"/>
                <a:cs typeface="Calibri"/>
              </a:rPr>
              <a:t> </a:t>
            </a:r>
            <a:r>
              <a:rPr sz="4450" b="1" spc="60" dirty="0">
                <a:latin typeface="Calibri"/>
                <a:cs typeface="Calibri"/>
              </a:rPr>
              <a:t>of </a:t>
            </a:r>
            <a:r>
              <a:rPr sz="4450" b="1" spc="170" dirty="0">
                <a:latin typeface="Calibri"/>
                <a:cs typeface="Calibri"/>
              </a:rPr>
              <a:t>debris</a:t>
            </a:r>
            <a:endParaRPr sz="4450">
              <a:latin typeface="Calibri"/>
              <a:cs typeface="Calibri"/>
            </a:endParaRPr>
          </a:p>
          <a:p>
            <a:pPr marL="468630">
              <a:lnSpc>
                <a:spcPct val="100000"/>
              </a:lnSpc>
              <a:spcBef>
                <a:spcPts val="1820"/>
              </a:spcBef>
            </a:pPr>
            <a:r>
              <a:rPr sz="4450" b="1" spc="250" dirty="0">
                <a:latin typeface="Calibri"/>
                <a:cs typeface="Calibri"/>
              </a:rPr>
              <a:t>Silica</a:t>
            </a:r>
            <a:r>
              <a:rPr sz="4450" b="1" spc="175" dirty="0">
                <a:latin typeface="Calibri"/>
                <a:cs typeface="Calibri"/>
              </a:rPr>
              <a:t> </a:t>
            </a:r>
            <a:r>
              <a:rPr sz="4450" b="1" spc="305" dirty="0">
                <a:latin typeface="Calibri"/>
                <a:cs typeface="Calibri"/>
              </a:rPr>
              <a:t>PPE</a:t>
            </a:r>
            <a:endParaRPr sz="445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455676"/>
            <a:ext cx="10058398" cy="731672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191" y="702281"/>
            <a:ext cx="5382260" cy="4820285"/>
          </a:xfrm>
          <a:prstGeom prst="rect">
            <a:avLst/>
          </a:prstGeom>
        </p:spPr>
        <p:txBody>
          <a:bodyPr vert="horz" wrap="square" lIns="0" tIns="154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15"/>
              </a:spcBef>
            </a:pPr>
            <a:r>
              <a:rPr sz="4000" b="1" spc="-20" dirty="0">
                <a:latin typeface="Calibri"/>
                <a:cs typeface="Calibri"/>
              </a:rPr>
              <a:t>Trim</a:t>
            </a:r>
            <a:r>
              <a:rPr sz="4000" b="1" spc="-1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Carpentry</a:t>
            </a:r>
            <a:endParaRPr sz="40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1110"/>
              </a:spcBef>
            </a:pPr>
            <a:r>
              <a:rPr sz="4000" b="1" spc="-25" dirty="0">
                <a:latin typeface="Calibri"/>
                <a:cs typeface="Calibri"/>
              </a:rPr>
              <a:t>Material</a:t>
            </a:r>
            <a:r>
              <a:rPr sz="4000" b="1" spc="-19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Safely</a:t>
            </a:r>
            <a:r>
              <a:rPr sz="4000" b="1" spc="-204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Stacked</a:t>
            </a:r>
            <a:endParaRPr sz="4000">
              <a:latin typeface="Calibri"/>
              <a:cs typeface="Calibri"/>
            </a:endParaRPr>
          </a:p>
          <a:p>
            <a:pPr marL="469900" marR="1024890">
              <a:lnSpc>
                <a:spcPct val="135000"/>
              </a:lnSpc>
              <a:spcBef>
                <a:spcPts val="5"/>
              </a:spcBef>
            </a:pPr>
            <a:r>
              <a:rPr sz="4000" b="1" spc="-10" dirty="0">
                <a:latin typeface="Calibri"/>
                <a:cs typeface="Calibri"/>
              </a:rPr>
              <a:t>Proper</a:t>
            </a:r>
            <a:r>
              <a:rPr sz="4000" b="1" spc="-21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ladders </a:t>
            </a:r>
            <a:r>
              <a:rPr sz="4000" b="1" spc="-25" dirty="0">
                <a:latin typeface="Calibri"/>
                <a:cs typeface="Calibri"/>
              </a:rPr>
              <a:t>Eye</a:t>
            </a:r>
            <a:r>
              <a:rPr sz="4000" b="1" spc="-204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Protection </a:t>
            </a:r>
            <a:r>
              <a:rPr sz="4000" b="1" spc="-30" dirty="0">
                <a:latin typeface="Calibri"/>
                <a:cs typeface="Calibri"/>
              </a:rPr>
              <a:t>Guardrails</a:t>
            </a:r>
            <a:r>
              <a:rPr sz="4000" b="1" spc="-114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in</a:t>
            </a:r>
            <a:r>
              <a:rPr sz="4000" b="1" spc="-12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place</a:t>
            </a:r>
            <a:endParaRPr sz="40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1680"/>
              </a:spcBef>
            </a:pPr>
            <a:r>
              <a:rPr sz="4000" b="1" dirty="0">
                <a:latin typeface="Calibri"/>
                <a:cs typeface="Calibri"/>
              </a:rPr>
              <a:t>No</a:t>
            </a:r>
            <a:r>
              <a:rPr sz="4000" b="1" spc="-204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sanding</a:t>
            </a:r>
            <a:r>
              <a:rPr sz="4000" b="1" spc="-185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going</a:t>
            </a:r>
            <a:r>
              <a:rPr sz="4000" b="1" spc="-195" dirty="0">
                <a:latin typeface="Calibri"/>
                <a:cs typeface="Calibri"/>
              </a:rPr>
              <a:t> </a:t>
            </a:r>
            <a:r>
              <a:rPr sz="4000" b="1" spc="-25" dirty="0">
                <a:latin typeface="Calibri"/>
                <a:cs typeface="Calibri"/>
              </a:rPr>
              <a:t>on</a:t>
            </a:r>
            <a:endParaRPr sz="40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58398" cy="777239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58398" cy="77723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01191" y="682549"/>
            <a:ext cx="5060950" cy="4412615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0"/>
              </a:spcBef>
            </a:pPr>
            <a:r>
              <a:rPr sz="4450" b="1" spc="105" dirty="0">
                <a:latin typeface="Calibri"/>
                <a:cs typeface="Calibri"/>
              </a:rPr>
              <a:t>Paint</a:t>
            </a:r>
            <a:endParaRPr sz="445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1200"/>
              </a:spcBef>
            </a:pPr>
            <a:r>
              <a:rPr sz="4450" b="1" spc="140" dirty="0">
                <a:latin typeface="Calibri"/>
                <a:cs typeface="Calibri"/>
              </a:rPr>
              <a:t>Proper</a:t>
            </a:r>
            <a:r>
              <a:rPr sz="4450" b="1" spc="70" dirty="0">
                <a:latin typeface="Calibri"/>
                <a:cs typeface="Calibri"/>
              </a:rPr>
              <a:t> </a:t>
            </a:r>
            <a:r>
              <a:rPr sz="4450" b="1" spc="114" dirty="0">
                <a:latin typeface="Calibri"/>
                <a:cs typeface="Calibri"/>
              </a:rPr>
              <a:t>ventilation</a:t>
            </a:r>
            <a:endParaRPr sz="445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1820"/>
              </a:spcBef>
            </a:pPr>
            <a:r>
              <a:rPr sz="4450" b="1" spc="165" dirty="0">
                <a:latin typeface="Calibri"/>
                <a:cs typeface="Calibri"/>
              </a:rPr>
              <a:t>Respirators</a:t>
            </a:r>
            <a:endParaRPr sz="4450">
              <a:latin typeface="Calibri"/>
              <a:cs typeface="Calibri"/>
            </a:endParaRPr>
          </a:p>
          <a:p>
            <a:pPr marL="469900" marR="821055">
              <a:lnSpc>
                <a:spcPct val="133900"/>
              </a:lnSpc>
            </a:pPr>
            <a:r>
              <a:rPr sz="4450" b="1" spc="140" dirty="0">
                <a:latin typeface="Calibri"/>
                <a:cs typeface="Calibri"/>
              </a:rPr>
              <a:t>Proper</a:t>
            </a:r>
            <a:r>
              <a:rPr sz="4450" b="1" spc="70" dirty="0">
                <a:latin typeface="Calibri"/>
                <a:cs typeface="Calibri"/>
              </a:rPr>
              <a:t> </a:t>
            </a:r>
            <a:r>
              <a:rPr sz="4450" b="1" spc="185" dirty="0">
                <a:latin typeface="Calibri"/>
                <a:cs typeface="Calibri"/>
              </a:rPr>
              <a:t>ladders Fall</a:t>
            </a:r>
            <a:r>
              <a:rPr sz="4450" b="1" spc="160" dirty="0">
                <a:latin typeface="Calibri"/>
                <a:cs typeface="Calibri"/>
              </a:rPr>
              <a:t> </a:t>
            </a:r>
            <a:r>
              <a:rPr sz="4450" b="1" spc="130" dirty="0">
                <a:latin typeface="Calibri"/>
                <a:cs typeface="Calibri"/>
              </a:rPr>
              <a:t>protection</a:t>
            </a:r>
            <a:endParaRPr sz="44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58398" cy="77723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01191" y="696289"/>
            <a:ext cx="7886065" cy="5029835"/>
          </a:xfrm>
          <a:prstGeom prst="rect">
            <a:avLst/>
          </a:prstGeom>
        </p:spPr>
        <p:txBody>
          <a:bodyPr vert="horz" wrap="square" lIns="0" tIns="1511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90"/>
              </a:spcBef>
            </a:pPr>
            <a:r>
              <a:rPr sz="4200" b="1" spc="145" dirty="0">
                <a:latin typeface="Calibri"/>
                <a:cs typeface="Calibri"/>
              </a:rPr>
              <a:t>Cabinet/Countertops</a:t>
            </a:r>
            <a:endParaRPr sz="4200">
              <a:latin typeface="Calibri"/>
              <a:cs typeface="Calibri"/>
            </a:endParaRPr>
          </a:p>
          <a:p>
            <a:pPr marL="469265">
              <a:lnSpc>
                <a:spcPct val="100000"/>
              </a:lnSpc>
              <a:spcBef>
                <a:spcPts val="1090"/>
              </a:spcBef>
            </a:pPr>
            <a:r>
              <a:rPr sz="4200" b="1" spc="204" dirty="0">
                <a:latin typeface="Calibri"/>
                <a:cs typeface="Calibri"/>
              </a:rPr>
              <a:t>Electrical</a:t>
            </a:r>
            <a:r>
              <a:rPr sz="4200" b="1" spc="140" dirty="0">
                <a:latin typeface="Calibri"/>
                <a:cs typeface="Calibri"/>
              </a:rPr>
              <a:t> </a:t>
            </a:r>
            <a:r>
              <a:rPr sz="4200" b="1" spc="185" dirty="0">
                <a:latin typeface="Calibri"/>
                <a:cs typeface="Calibri"/>
              </a:rPr>
              <a:t>hazards</a:t>
            </a:r>
            <a:r>
              <a:rPr sz="4200" b="1" spc="110" dirty="0">
                <a:latin typeface="Calibri"/>
                <a:cs typeface="Calibri"/>
              </a:rPr>
              <a:t> </a:t>
            </a:r>
            <a:r>
              <a:rPr sz="4200" b="1" dirty="0">
                <a:latin typeface="Calibri"/>
                <a:cs typeface="Calibri"/>
              </a:rPr>
              <a:t>–</a:t>
            </a:r>
            <a:r>
              <a:rPr sz="4200" b="1" spc="-265" dirty="0">
                <a:latin typeface="Calibri"/>
                <a:cs typeface="Calibri"/>
              </a:rPr>
              <a:t> </a:t>
            </a:r>
            <a:r>
              <a:rPr sz="4200" b="1" spc="70" dirty="0">
                <a:latin typeface="Calibri"/>
                <a:cs typeface="Calibri"/>
              </a:rPr>
              <a:t>hot</a:t>
            </a:r>
            <a:r>
              <a:rPr sz="4200" b="1" spc="40" dirty="0">
                <a:latin typeface="Calibri"/>
                <a:cs typeface="Calibri"/>
              </a:rPr>
              <a:t> </a:t>
            </a:r>
            <a:r>
              <a:rPr sz="4200" b="1" spc="145" dirty="0">
                <a:latin typeface="Calibri"/>
                <a:cs typeface="Calibri"/>
              </a:rPr>
              <a:t>outlets</a:t>
            </a:r>
            <a:endParaRPr sz="4200">
              <a:latin typeface="Calibri"/>
              <a:cs typeface="Calibri"/>
            </a:endParaRPr>
          </a:p>
          <a:p>
            <a:pPr marL="469900" marR="3966845">
              <a:lnSpc>
                <a:spcPts val="7300"/>
              </a:lnSpc>
              <a:spcBef>
                <a:spcPts val="30"/>
              </a:spcBef>
            </a:pPr>
            <a:r>
              <a:rPr sz="4200" b="1" dirty="0">
                <a:latin typeface="Calibri"/>
                <a:cs typeface="Calibri"/>
              </a:rPr>
              <a:t>Toe</a:t>
            </a:r>
            <a:r>
              <a:rPr sz="4200" b="1" spc="-60" dirty="0">
                <a:latin typeface="Calibri"/>
                <a:cs typeface="Calibri"/>
              </a:rPr>
              <a:t> </a:t>
            </a:r>
            <a:r>
              <a:rPr sz="4200" b="1" spc="120" dirty="0">
                <a:latin typeface="Calibri"/>
                <a:cs typeface="Calibri"/>
              </a:rPr>
              <a:t>protection </a:t>
            </a:r>
            <a:r>
              <a:rPr sz="4200" b="1" spc="200" dirty="0">
                <a:latin typeface="Calibri"/>
                <a:cs typeface="Calibri"/>
              </a:rPr>
              <a:t>Silica</a:t>
            </a:r>
            <a:r>
              <a:rPr sz="4200" b="1" spc="220" dirty="0">
                <a:latin typeface="Calibri"/>
                <a:cs typeface="Calibri"/>
              </a:rPr>
              <a:t> </a:t>
            </a:r>
            <a:r>
              <a:rPr sz="4200" b="1" spc="235" dirty="0">
                <a:latin typeface="Calibri"/>
                <a:cs typeface="Calibri"/>
              </a:rPr>
              <a:t>PPE</a:t>
            </a:r>
            <a:endParaRPr sz="42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780"/>
              </a:spcBef>
            </a:pPr>
            <a:r>
              <a:rPr sz="4200" b="1" spc="200" dirty="0">
                <a:latin typeface="Calibri"/>
                <a:cs typeface="Calibri"/>
              </a:rPr>
              <a:t>Clear</a:t>
            </a:r>
            <a:r>
              <a:rPr sz="4200" b="1" spc="265" dirty="0">
                <a:latin typeface="Calibri"/>
                <a:cs typeface="Calibri"/>
              </a:rPr>
              <a:t> </a:t>
            </a:r>
            <a:r>
              <a:rPr sz="4200" b="1" spc="105" dirty="0">
                <a:latin typeface="Calibri"/>
                <a:cs typeface="Calibri"/>
              </a:rPr>
              <a:t>path</a:t>
            </a:r>
            <a:r>
              <a:rPr sz="4200" b="1" spc="90" dirty="0">
                <a:latin typeface="Calibri"/>
                <a:cs typeface="Calibri"/>
              </a:rPr>
              <a:t> </a:t>
            </a:r>
            <a:r>
              <a:rPr sz="4200" b="1" dirty="0">
                <a:latin typeface="Calibri"/>
                <a:cs typeface="Calibri"/>
              </a:rPr>
              <a:t>for</a:t>
            </a:r>
            <a:r>
              <a:rPr sz="4200" b="1" spc="20" dirty="0">
                <a:latin typeface="Calibri"/>
                <a:cs typeface="Calibri"/>
              </a:rPr>
              <a:t> </a:t>
            </a:r>
            <a:r>
              <a:rPr sz="4200" b="1" spc="110" dirty="0">
                <a:latin typeface="Calibri"/>
                <a:cs typeface="Calibri"/>
              </a:rPr>
              <a:t>dolly</a:t>
            </a:r>
            <a:endParaRPr sz="42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1655"/>
              </a:spcBef>
            </a:pPr>
            <a:r>
              <a:rPr sz="4200" b="1" spc="135" dirty="0">
                <a:latin typeface="Calibri"/>
                <a:cs typeface="Calibri"/>
              </a:rPr>
              <a:t>Guard</a:t>
            </a:r>
            <a:r>
              <a:rPr sz="4200" b="1" spc="100" dirty="0">
                <a:latin typeface="Calibri"/>
                <a:cs typeface="Calibri"/>
              </a:rPr>
              <a:t> </a:t>
            </a:r>
            <a:r>
              <a:rPr sz="4200" b="1" spc="130" dirty="0">
                <a:latin typeface="Calibri"/>
                <a:cs typeface="Calibri"/>
              </a:rPr>
              <a:t>rails</a:t>
            </a:r>
            <a:r>
              <a:rPr sz="4200" b="1" spc="105" dirty="0">
                <a:latin typeface="Calibri"/>
                <a:cs typeface="Calibri"/>
              </a:rPr>
              <a:t> </a:t>
            </a:r>
            <a:r>
              <a:rPr sz="4200" b="1" spc="150" dirty="0">
                <a:latin typeface="Calibri"/>
                <a:cs typeface="Calibri"/>
              </a:rPr>
              <a:t>installed</a:t>
            </a:r>
            <a:endParaRPr sz="4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58398" cy="77723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76300" y="570839"/>
            <a:ext cx="8169909" cy="3886200"/>
          </a:xfrm>
          <a:prstGeom prst="rect">
            <a:avLst/>
          </a:prstGeom>
        </p:spPr>
        <p:txBody>
          <a:bodyPr vert="horz" wrap="square" lIns="0" tIns="22415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764"/>
              </a:spcBef>
            </a:pPr>
            <a:r>
              <a:rPr sz="3650" b="1" dirty="0">
                <a:latin typeface="Calibri"/>
                <a:cs typeface="Calibri"/>
              </a:rPr>
              <a:t>Trim</a:t>
            </a:r>
            <a:r>
              <a:rPr sz="3650" b="1" spc="210" dirty="0">
                <a:latin typeface="Calibri"/>
                <a:cs typeface="Calibri"/>
              </a:rPr>
              <a:t> </a:t>
            </a:r>
            <a:r>
              <a:rPr sz="3650" b="1" spc="170" dirty="0">
                <a:latin typeface="Calibri"/>
                <a:cs typeface="Calibri"/>
              </a:rPr>
              <a:t>Mechanicals</a:t>
            </a:r>
            <a:endParaRPr sz="3650">
              <a:latin typeface="Calibri"/>
              <a:cs typeface="Calibri"/>
            </a:endParaRPr>
          </a:p>
          <a:p>
            <a:pPr marL="495300">
              <a:lnSpc>
                <a:spcPct val="100000"/>
              </a:lnSpc>
              <a:spcBef>
                <a:spcPts val="1670"/>
              </a:spcBef>
            </a:pPr>
            <a:r>
              <a:rPr sz="3650" b="1" spc="254" dirty="0">
                <a:latin typeface="Calibri"/>
                <a:cs typeface="Calibri"/>
              </a:rPr>
              <a:t>Check</a:t>
            </a:r>
            <a:r>
              <a:rPr sz="3650" b="1" spc="355" dirty="0">
                <a:latin typeface="Calibri"/>
                <a:cs typeface="Calibri"/>
              </a:rPr>
              <a:t> </a:t>
            </a:r>
            <a:r>
              <a:rPr sz="3650" b="1" spc="180" dirty="0">
                <a:latin typeface="Calibri"/>
                <a:cs typeface="Calibri"/>
              </a:rPr>
              <a:t>electric</a:t>
            </a:r>
            <a:r>
              <a:rPr sz="3650" b="1" spc="200" dirty="0">
                <a:latin typeface="Calibri"/>
                <a:cs typeface="Calibri"/>
              </a:rPr>
              <a:t> </a:t>
            </a:r>
            <a:r>
              <a:rPr sz="3650" b="1" spc="45" dirty="0">
                <a:latin typeface="Calibri"/>
                <a:cs typeface="Calibri"/>
              </a:rPr>
              <a:t>power</a:t>
            </a:r>
            <a:endParaRPr sz="3650">
              <a:latin typeface="Calibri"/>
              <a:cs typeface="Calibri"/>
            </a:endParaRPr>
          </a:p>
          <a:p>
            <a:pPr marL="494665" marR="30480" indent="635">
              <a:lnSpc>
                <a:spcPct val="137000"/>
              </a:lnSpc>
              <a:spcBef>
                <a:spcPts val="300"/>
              </a:spcBef>
            </a:pPr>
            <a:r>
              <a:rPr sz="3650" b="1" spc="90" dirty="0">
                <a:latin typeface="Calibri"/>
                <a:cs typeface="Calibri"/>
              </a:rPr>
              <a:t>Fire</a:t>
            </a:r>
            <a:r>
              <a:rPr sz="3650" b="1" spc="114" dirty="0">
                <a:latin typeface="Calibri"/>
                <a:cs typeface="Calibri"/>
              </a:rPr>
              <a:t> </a:t>
            </a:r>
            <a:r>
              <a:rPr sz="3650" b="1" spc="125" dirty="0">
                <a:latin typeface="Calibri"/>
                <a:cs typeface="Calibri"/>
              </a:rPr>
              <a:t>extinguisher</a:t>
            </a:r>
            <a:r>
              <a:rPr sz="3650" b="1" spc="145" dirty="0">
                <a:latin typeface="Calibri"/>
                <a:cs typeface="Calibri"/>
              </a:rPr>
              <a:t> </a:t>
            </a:r>
            <a:r>
              <a:rPr sz="3650" b="1" spc="105" dirty="0">
                <a:latin typeface="Calibri"/>
                <a:cs typeface="Calibri"/>
              </a:rPr>
              <a:t>readily</a:t>
            </a:r>
            <a:r>
              <a:rPr sz="3650" b="1" spc="90" dirty="0">
                <a:latin typeface="Calibri"/>
                <a:cs typeface="Calibri"/>
              </a:rPr>
              <a:t> </a:t>
            </a:r>
            <a:r>
              <a:rPr sz="3650" b="1" spc="130" dirty="0">
                <a:latin typeface="Calibri"/>
                <a:cs typeface="Calibri"/>
              </a:rPr>
              <a:t>available </a:t>
            </a:r>
            <a:r>
              <a:rPr sz="3650" b="1" spc="50" dirty="0">
                <a:latin typeface="Calibri"/>
                <a:cs typeface="Calibri"/>
              </a:rPr>
              <a:t>2</a:t>
            </a:r>
            <a:r>
              <a:rPr sz="3300" b="1" spc="75" baseline="27777" dirty="0">
                <a:latin typeface="Calibri"/>
                <a:cs typeface="Calibri"/>
              </a:rPr>
              <a:t>nd</a:t>
            </a:r>
            <a:r>
              <a:rPr sz="3300" b="1" spc="592" baseline="27777" dirty="0">
                <a:latin typeface="Calibri"/>
                <a:cs typeface="Calibri"/>
              </a:rPr>
              <a:t> </a:t>
            </a:r>
            <a:r>
              <a:rPr sz="3650" b="1" spc="140" dirty="0">
                <a:latin typeface="Calibri"/>
                <a:cs typeface="Calibri"/>
              </a:rPr>
              <a:t>person</a:t>
            </a:r>
            <a:r>
              <a:rPr sz="3650" b="1" spc="170" dirty="0">
                <a:latin typeface="Calibri"/>
                <a:cs typeface="Calibri"/>
              </a:rPr>
              <a:t> </a:t>
            </a:r>
            <a:r>
              <a:rPr sz="3650" b="1" dirty="0">
                <a:latin typeface="Calibri"/>
                <a:cs typeface="Calibri"/>
              </a:rPr>
              <a:t>for</a:t>
            </a:r>
            <a:r>
              <a:rPr sz="3650" b="1" spc="40" dirty="0">
                <a:latin typeface="Calibri"/>
                <a:cs typeface="Calibri"/>
              </a:rPr>
              <a:t> </a:t>
            </a:r>
            <a:r>
              <a:rPr sz="3650" b="1" spc="60" dirty="0">
                <a:latin typeface="Calibri"/>
                <a:cs typeface="Calibri"/>
              </a:rPr>
              <a:t>hot</a:t>
            </a:r>
            <a:r>
              <a:rPr sz="3650" b="1" spc="90" dirty="0">
                <a:latin typeface="Calibri"/>
                <a:cs typeface="Calibri"/>
              </a:rPr>
              <a:t> </a:t>
            </a:r>
            <a:r>
              <a:rPr sz="3650" b="1" spc="95" dirty="0">
                <a:latin typeface="Calibri"/>
                <a:cs typeface="Calibri"/>
              </a:rPr>
              <a:t>weather</a:t>
            </a:r>
            <a:r>
              <a:rPr sz="3650" b="1" spc="105" dirty="0">
                <a:latin typeface="Calibri"/>
                <a:cs typeface="Calibri"/>
              </a:rPr>
              <a:t> </a:t>
            </a:r>
            <a:r>
              <a:rPr sz="3650" b="1" spc="140" dirty="0">
                <a:latin typeface="Calibri"/>
                <a:cs typeface="Calibri"/>
              </a:rPr>
              <a:t>attic</a:t>
            </a:r>
            <a:r>
              <a:rPr sz="3650" b="1" spc="114" dirty="0">
                <a:latin typeface="Calibri"/>
                <a:cs typeface="Calibri"/>
              </a:rPr>
              <a:t> </a:t>
            </a:r>
            <a:r>
              <a:rPr sz="3650" b="1" spc="35" dirty="0">
                <a:latin typeface="Calibri"/>
                <a:cs typeface="Calibri"/>
              </a:rPr>
              <a:t>work </a:t>
            </a:r>
            <a:r>
              <a:rPr sz="3650" b="1" spc="260" dirty="0">
                <a:latin typeface="Calibri"/>
                <a:cs typeface="Calibri"/>
              </a:rPr>
              <a:t>Check</a:t>
            </a:r>
            <a:r>
              <a:rPr sz="3650" b="1" spc="360" dirty="0">
                <a:latin typeface="Calibri"/>
                <a:cs typeface="Calibri"/>
              </a:rPr>
              <a:t> </a:t>
            </a:r>
            <a:r>
              <a:rPr sz="3650" b="1" dirty="0">
                <a:latin typeface="Calibri"/>
                <a:cs typeface="Calibri"/>
              </a:rPr>
              <a:t>for</a:t>
            </a:r>
            <a:r>
              <a:rPr sz="3650" b="1" spc="50" dirty="0">
                <a:latin typeface="Calibri"/>
                <a:cs typeface="Calibri"/>
              </a:rPr>
              <a:t> </a:t>
            </a:r>
            <a:r>
              <a:rPr sz="3650" b="1" spc="170" dirty="0">
                <a:latin typeface="Calibri"/>
                <a:cs typeface="Calibri"/>
              </a:rPr>
              <a:t>gas</a:t>
            </a:r>
            <a:r>
              <a:rPr sz="3650" b="1" spc="229" dirty="0">
                <a:latin typeface="Calibri"/>
                <a:cs typeface="Calibri"/>
              </a:rPr>
              <a:t> </a:t>
            </a:r>
            <a:r>
              <a:rPr sz="3650" b="1" spc="165" dirty="0">
                <a:latin typeface="Calibri"/>
                <a:cs typeface="Calibri"/>
              </a:rPr>
              <a:t>leaks</a:t>
            </a:r>
            <a:endParaRPr sz="36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58398" cy="77723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01191" y="526627"/>
            <a:ext cx="6572250" cy="456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76250" marR="1732280" indent="-464184">
              <a:lnSpc>
                <a:spcPct val="134100"/>
              </a:lnSpc>
              <a:spcBef>
                <a:spcPts val="100"/>
              </a:spcBef>
            </a:pPr>
            <a:r>
              <a:rPr sz="4450" spc="75" dirty="0">
                <a:latin typeface="Calibri"/>
                <a:cs typeface="Calibri"/>
              </a:rPr>
              <a:t>Flooring</a:t>
            </a:r>
            <a:r>
              <a:rPr sz="4450" spc="30" dirty="0">
                <a:latin typeface="Calibri"/>
                <a:cs typeface="Calibri"/>
              </a:rPr>
              <a:t> </a:t>
            </a:r>
            <a:r>
              <a:rPr sz="4450" spc="75" dirty="0">
                <a:latin typeface="Calibri"/>
                <a:cs typeface="Calibri"/>
              </a:rPr>
              <a:t>Installation </a:t>
            </a:r>
            <a:r>
              <a:rPr sz="4450" spc="165" dirty="0">
                <a:latin typeface="Calibri"/>
                <a:cs typeface="Calibri"/>
              </a:rPr>
              <a:t>Exposed</a:t>
            </a:r>
            <a:r>
              <a:rPr sz="4450" spc="60" dirty="0">
                <a:latin typeface="Calibri"/>
                <a:cs typeface="Calibri"/>
              </a:rPr>
              <a:t> </a:t>
            </a:r>
            <a:r>
              <a:rPr sz="4450" spc="-10" dirty="0">
                <a:latin typeface="Calibri"/>
                <a:cs typeface="Calibri"/>
              </a:rPr>
              <a:t>wiring</a:t>
            </a:r>
            <a:endParaRPr sz="4450">
              <a:latin typeface="Calibri"/>
              <a:cs typeface="Calibri"/>
            </a:endParaRPr>
          </a:p>
          <a:p>
            <a:pPr marL="476250">
              <a:lnSpc>
                <a:spcPct val="100000"/>
              </a:lnSpc>
              <a:spcBef>
                <a:spcPts val="1810"/>
              </a:spcBef>
            </a:pPr>
            <a:r>
              <a:rPr sz="4450" spc="114" dirty="0">
                <a:latin typeface="Calibri"/>
                <a:cs typeface="Calibri"/>
              </a:rPr>
              <a:t>N95</a:t>
            </a:r>
            <a:r>
              <a:rPr sz="4450" spc="75" dirty="0">
                <a:latin typeface="Calibri"/>
                <a:cs typeface="Calibri"/>
              </a:rPr>
              <a:t> </a:t>
            </a:r>
            <a:r>
              <a:rPr sz="4450" spc="210" dirty="0">
                <a:latin typeface="Calibri"/>
                <a:cs typeface="Calibri"/>
              </a:rPr>
              <a:t>masks</a:t>
            </a:r>
            <a:endParaRPr sz="4450">
              <a:latin typeface="Calibri"/>
              <a:cs typeface="Calibri"/>
            </a:endParaRPr>
          </a:p>
          <a:p>
            <a:pPr marL="476250" marR="5080">
              <a:lnSpc>
                <a:spcPts val="7159"/>
              </a:lnSpc>
              <a:spcBef>
                <a:spcPts val="300"/>
              </a:spcBef>
            </a:pPr>
            <a:r>
              <a:rPr sz="4450" spc="150" dirty="0">
                <a:latin typeface="Calibri"/>
                <a:cs typeface="Calibri"/>
              </a:rPr>
              <a:t>Guards</a:t>
            </a:r>
            <a:r>
              <a:rPr sz="4450" spc="114" dirty="0">
                <a:latin typeface="Calibri"/>
                <a:cs typeface="Calibri"/>
              </a:rPr>
              <a:t> </a:t>
            </a:r>
            <a:r>
              <a:rPr sz="4450" dirty="0">
                <a:latin typeface="Calibri"/>
                <a:cs typeface="Calibri"/>
              </a:rPr>
              <a:t>on</a:t>
            </a:r>
            <a:r>
              <a:rPr sz="4450" spc="85" dirty="0">
                <a:latin typeface="Calibri"/>
                <a:cs typeface="Calibri"/>
              </a:rPr>
              <a:t> </a:t>
            </a:r>
            <a:r>
              <a:rPr sz="4450" spc="110" dirty="0">
                <a:latin typeface="Calibri"/>
                <a:cs typeface="Calibri"/>
              </a:rPr>
              <a:t>angle</a:t>
            </a:r>
            <a:r>
              <a:rPr sz="4450" spc="60" dirty="0">
                <a:latin typeface="Calibri"/>
                <a:cs typeface="Calibri"/>
              </a:rPr>
              <a:t> </a:t>
            </a:r>
            <a:r>
              <a:rPr sz="4450" spc="65" dirty="0">
                <a:latin typeface="Calibri"/>
                <a:cs typeface="Calibri"/>
              </a:rPr>
              <a:t>grinders </a:t>
            </a:r>
            <a:r>
              <a:rPr sz="4450" spc="95" dirty="0">
                <a:latin typeface="Calibri"/>
                <a:cs typeface="Calibri"/>
              </a:rPr>
              <a:t>Safety</a:t>
            </a:r>
            <a:r>
              <a:rPr sz="4450" spc="50" dirty="0">
                <a:latin typeface="Calibri"/>
                <a:cs typeface="Calibri"/>
              </a:rPr>
              <a:t> </a:t>
            </a:r>
            <a:r>
              <a:rPr sz="4450" spc="185" dirty="0">
                <a:latin typeface="Calibri"/>
                <a:cs typeface="Calibri"/>
              </a:rPr>
              <a:t>glasses</a:t>
            </a:r>
            <a:endParaRPr sz="44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61848" y="622807"/>
            <a:ext cx="306705" cy="47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" spc="-15" dirty="0">
                <a:latin typeface="Calibri"/>
                <a:cs typeface="Calibri"/>
              </a:rPr>
              <a:t>Final</a:t>
            </a:r>
            <a:r>
              <a:rPr sz="150" spc="10" dirty="0">
                <a:latin typeface="Calibri"/>
                <a:cs typeface="Calibri"/>
              </a:rPr>
              <a:t> </a:t>
            </a:r>
            <a:r>
              <a:rPr sz="150" spc="-25" dirty="0">
                <a:latin typeface="Calibri"/>
                <a:cs typeface="Calibri"/>
              </a:rPr>
              <a:t>clean/paint</a:t>
            </a:r>
            <a:r>
              <a:rPr sz="150" dirty="0">
                <a:latin typeface="Calibri"/>
                <a:cs typeface="Calibri"/>
              </a:rPr>
              <a:t> </a:t>
            </a:r>
            <a:r>
              <a:rPr sz="150" spc="-15" dirty="0">
                <a:latin typeface="Calibri"/>
                <a:cs typeface="Calibri"/>
              </a:rPr>
              <a:t>Properladders</a:t>
            </a:r>
            <a:r>
              <a:rPr sz="150" spc="10" dirty="0">
                <a:latin typeface="Calibri"/>
                <a:cs typeface="Calibri"/>
              </a:rPr>
              <a:t> </a:t>
            </a:r>
            <a:r>
              <a:rPr sz="150" spc="-20" dirty="0">
                <a:latin typeface="Calibri"/>
                <a:cs typeface="Calibri"/>
              </a:rPr>
              <a:t>Fall</a:t>
            </a:r>
            <a:r>
              <a:rPr sz="150" spc="15" dirty="0">
                <a:latin typeface="Calibri"/>
                <a:cs typeface="Calibri"/>
              </a:rPr>
              <a:t> </a:t>
            </a:r>
            <a:r>
              <a:rPr sz="150" spc="-10" dirty="0">
                <a:latin typeface="Calibri"/>
                <a:cs typeface="Calibri"/>
              </a:rPr>
              <a:t>protection</a:t>
            </a:r>
            <a:endParaRPr sz="150">
              <a:latin typeface="Calibri"/>
              <a:cs typeface="Calibri"/>
            </a:endParaRPr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marR="5080" indent="-457834" algn="just">
              <a:lnSpc>
                <a:spcPct val="134000"/>
              </a:lnSpc>
              <a:spcBef>
                <a:spcPts val="105"/>
              </a:spcBef>
            </a:pPr>
            <a:r>
              <a:rPr spc="175" dirty="0"/>
              <a:t>Final</a:t>
            </a:r>
            <a:r>
              <a:rPr spc="484" dirty="0"/>
              <a:t> </a:t>
            </a:r>
            <a:r>
              <a:rPr spc="150" dirty="0"/>
              <a:t>clean/paint </a:t>
            </a:r>
            <a:r>
              <a:rPr spc="135" dirty="0"/>
              <a:t>Proper</a:t>
            </a:r>
            <a:r>
              <a:rPr spc="60" dirty="0"/>
              <a:t>  </a:t>
            </a:r>
            <a:r>
              <a:rPr spc="190" dirty="0"/>
              <a:t>ladders </a:t>
            </a:r>
            <a:r>
              <a:rPr spc="185" dirty="0"/>
              <a:t>Fall</a:t>
            </a:r>
            <a:r>
              <a:rPr spc="160" dirty="0"/>
              <a:t> </a:t>
            </a:r>
            <a:r>
              <a:rPr spc="130" dirty="0"/>
              <a:t>protection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58398" cy="77723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01191" y="531824"/>
            <a:ext cx="7429500" cy="54692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1514475" indent="-457200">
              <a:lnSpc>
                <a:spcPct val="132000"/>
              </a:lnSpc>
              <a:spcBef>
                <a:spcPts val="100"/>
              </a:spcBef>
            </a:pPr>
            <a:r>
              <a:rPr sz="4500" spc="75" dirty="0">
                <a:latin typeface="Calibri"/>
                <a:cs typeface="Calibri"/>
              </a:rPr>
              <a:t>Homebuyer</a:t>
            </a:r>
            <a:r>
              <a:rPr sz="4500" dirty="0">
                <a:latin typeface="Calibri"/>
                <a:cs typeface="Calibri"/>
              </a:rPr>
              <a:t> </a:t>
            </a:r>
            <a:r>
              <a:rPr sz="4500" spc="160" dirty="0">
                <a:latin typeface="Calibri"/>
                <a:cs typeface="Calibri"/>
              </a:rPr>
              <a:t>Acceptance </a:t>
            </a:r>
            <a:r>
              <a:rPr sz="4500" spc="65" dirty="0">
                <a:latin typeface="Calibri"/>
                <a:cs typeface="Calibri"/>
              </a:rPr>
              <a:t>Uneven</a:t>
            </a:r>
            <a:r>
              <a:rPr sz="4500" spc="-60" dirty="0">
                <a:latin typeface="Calibri"/>
                <a:cs typeface="Calibri"/>
              </a:rPr>
              <a:t> </a:t>
            </a:r>
            <a:r>
              <a:rPr sz="4500" spc="155" dirty="0">
                <a:latin typeface="Calibri"/>
                <a:cs typeface="Calibri"/>
              </a:rPr>
              <a:t>surfaces </a:t>
            </a:r>
            <a:r>
              <a:rPr sz="4500" dirty="0">
                <a:latin typeface="Calibri"/>
                <a:cs typeface="Calibri"/>
              </a:rPr>
              <a:t>Tripping</a:t>
            </a:r>
            <a:r>
              <a:rPr sz="4500" spc="-70" dirty="0">
                <a:latin typeface="Calibri"/>
                <a:cs typeface="Calibri"/>
              </a:rPr>
              <a:t> </a:t>
            </a:r>
            <a:r>
              <a:rPr sz="4500" spc="110" dirty="0">
                <a:latin typeface="Calibri"/>
                <a:cs typeface="Calibri"/>
              </a:rPr>
              <a:t>hazards</a:t>
            </a:r>
            <a:endParaRPr sz="45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1725"/>
              </a:spcBef>
            </a:pPr>
            <a:r>
              <a:rPr sz="4500" spc="130" dirty="0">
                <a:latin typeface="Calibri"/>
                <a:cs typeface="Calibri"/>
              </a:rPr>
              <a:t>Electrical</a:t>
            </a:r>
            <a:r>
              <a:rPr sz="4500" spc="80" dirty="0">
                <a:latin typeface="Calibri"/>
                <a:cs typeface="Calibri"/>
              </a:rPr>
              <a:t> </a:t>
            </a:r>
            <a:r>
              <a:rPr sz="4500" dirty="0">
                <a:latin typeface="Calibri"/>
                <a:cs typeface="Calibri"/>
              </a:rPr>
              <a:t>trim</a:t>
            </a:r>
            <a:r>
              <a:rPr sz="4500" spc="-80" dirty="0">
                <a:latin typeface="Calibri"/>
                <a:cs typeface="Calibri"/>
              </a:rPr>
              <a:t> </a:t>
            </a:r>
            <a:r>
              <a:rPr sz="4500" spc="135" dirty="0">
                <a:latin typeface="Calibri"/>
                <a:cs typeface="Calibri"/>
              </a:rPr>
              <a:t>Complete</a:t>
            </a:r>
            <a:endParaRPr sz="4500">
              <a:latin typeface="Calibri"/>
              <a:cs typeface="Calibri"/>
            </a:endParaRPr>
          </a:p>
          <a:p>
            <a:pPr marL="476884" marR="5080" indent="-6350">
              <a:lnSpc>
                <a:spcPct val="132000"/>
              </a:lnSpc>
              <a:spcBef>
                <a:spcPts val="95"/>
              </a:spcBef>
            </a:pPr>
            <a:r>
              <a:rPr sz="4500" spc="100" dirty="0">
                <a:latin typeface="Calibri"/>
                <a:cs typeface="Calibri"/>
              </a:rPr>
              <a:t>Panel</a:t>
            </a:r>
            <a:r>
              <a:rPr sz="4500" spc="25" dirty="0">
                <a:latin typeface="Calibri"/>
                <a:cs typeface="Calibri"/>
              </a:rPr>
              <a:t> </a:t>
            </a:r>
            <a:r>
              <a:rPr sz="4500" spc="105" dirty="0">
                <a:latin typeface="Calibri"/>
                <a:cs typeface="Calibri"/>
              </a:rPr>
              <a:t>complete</a:t>
            </a:r>
            <a:r>
              <a:rPr sz="4500" spc="50" dirty="0">
                <a:latin typeface="Calibri"/>
                <a:cs typeface="Calibri"/>
              </a:rPr>
              <a:t> </a:t>
            </a:r>
            <a:r>
              <a:rPr sz="4500" spc="105" dirty="0">
                <a:latin typeface="Calibri"/>
                <a:cs typeface="Calibri"/>
              </a:rPr>
              <a:t>and</a:t>
            </a:r>
            <a:r>
              <a:rPr sz="4500" spc="45" dirty="0">
                <a:latin typeface="Calibri"/>
                <a:cs typeface="Calibri"/>
              </a:rPr>
              <a:t> </a:t>
            </a:r>
            <a:r>
              <a:rPr sz="4500" spc="114" dirty="0">
                <a:latin typeface="Calibri"/>
                <a:cs typeface="Calibri"/>
              </a:rPr>
              <a:t>secured </a:t>
            </a:r>
            <a:r>
              <a:rPr sz="4500" spc="155" dirty="0">
                <a:latin typeface="Calibri"/>
                <a:cs typeface="Calibri"/>
              </a:rPr>
              <a:t>AC</a:t>
            </a:r>
            <a:r>
              <a:rPr sz="4500" spc="204" dirty="0">
                <a:latin typeface="Calibri"/>
                <a:cs typeface="Calibri"/>
              </a:rPr>
              <a:t> </a:t>
            </a:r>
            <a:r>
              <a:rPr sz="4500" spc="-10" dirty="0">
                <a:latin typeface="Calibri"/>
                <a:cs typeface="Calibri"/>
              </a:rPr>
              <a:t>working</a:t>
            </a:r>
            <a:endParaRPr sz="4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190"/>
            <a:ext cx="10058398" cy="776420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01026" y="755834"/>
            <a:ext cx="8021955" cy="6819900"/>
          </a:xfrm>
          <a:prstGeom prst="rect">
            <a:avLst/>
          </a:prstGeom>
        </p:spPr>
        <p:txBody>
          <a:bodyPr vert="horz" wrap="square" lIns="0" tIns="145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5"/>
              </a:spcBef>
            </a:pPr>
            <a:r>
              <a:rPr sz="1800" b="1" spc="70" dirty="0">
                <a:latin typeface="Calibri"/>
                <a:cs typeface="Calibri"/>
              </a:rPr>
              <a:t>In</a:t>
            </a:r>
            <a:r>
              <a:rPr sz="1800" b="1" spc="55" dirty="0">
                <a:latin typeface="Calibri"/>
                <a:cs typeface="Calibri"/>
              </a:rPr>
              <a:t> </a:t>
            </a:r>
            <a:r>
              <a:rPr sz="1800" b="1" spc="229" dirty="0">
                <a:latin typeface="Calibri"/>
                <a:cs typeface="Calibri"/>
              </a:rPr>
              <a:t>Conclusion </a:t>
            </a:r>
            <a:endParaRPr sz="1800">
              <a:latin typeface="Calibri"/>
              <a:cs typeface="Calibri"/>
            </a:endParaRPr>
          </a:p>
          <a:p>
            <a:pPr marL="12700" marR="254635" indent="457200">
              <a:lnSpc>
                <a:spcPct val="119000"/>
              </a:lnSpc>
              <a:spcBef>
                <a:spcPts val="565"/>
              </a:spcBef>
            </a:pPr>
            <a:r>
              <a:rPr sz="1600" b="1" spc="130" dirty="0">
                <a:latin typeface="Calibri"/>
                <a:cs typeface="Calibri"/>
              </a:rPr>
              <a:t>Whether</a:t>
            </a:r>
            <a:r>
              <a:rPr sz="1600" b="1" spc="55" dirty="0">
                <a:latin typeface="Calibri"/>
                <a:cs typeface="Calibri"/>
              </a:rPr>
              <a:t> </a:t>
            </a:r>
            <a:r>
              <a:rPr sz="1600" b="1" spc="90" dirty="0">
                <a:latin typeface="Calibri"/>
                <a:cs typeface="Calibri"/>
              </a:rPr>
              <a:t>it’s</a:t>
            </a:r>
            <a:r>
              <a:rPr sz="1600" b="1" spc="11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a</a:t>
            </a:r>
            <a:r>
              <a:rPr sz="1600" b="1" spc="170" dirty="0">
                <a:latin typeface="Calibri"/>
                <a:cs typeface="Calibri"/>
              </a:rPr>
              <a:t> </a:t>
            </a:r>
            <a:r>
              <a:rPr sz="1600" b="1" spc="80" dirty="0">
                <a:latin typeface="Calibri"/>
                <a:cs typeface="Calibri"/>
              </a:rPr>
              <a:t>written</a:t>
            </a:r>
            <a:r>
              <a:rPr sz="1600" b="1" spc="45" dirty="0">
                <a:latin typeface="Calibri"/>
                <a:cs typeface="Calibri"/>
              </a:rPr>
              <a:t> </a:t>
            </a:r>
            <a:r>
              <a:rPr sz="1600" b="1" spc="155" dirty="0">
                <a:latin typeface="Calibri"/>
                <a:cs typeface="Calibri"/>
              </a:rPr>
              <a:t>plan</a:t>
            </a:r>
            <a:r>
              <a:rPr sz="1600" b="1" spc="170" dirty="0">
                <a:latin typeface="Calibri"/>
                <a:cs typeface="Calibri"/>
              </a:rPr>
              <a:t> </a:t>
            </a:r>
            <a:r>
              <a:rPr sz="1600" b="1" spc="75" dirty="0">
                <a:latin typeface="Calibri"/>
                <a:cs typeface="Calibri"/>
              </a:rPr>
              <a:t>that</a:t>
            </a:r>
            <a:r>
              <a:rPr sz="1600" b="1" spc="40" dirty="0">
                <a:latin typeface="Calibri"/>
                <a:cs typeface="Calibri"/>
              </a:rPr>
              <a:t> </a:t>
            </a:r>
            <a:r>
              <a:rPr sz="1600" b="1" spc="120" dirty="0">
                <a:latin typeface="Calibri"/>
                <a:cs typeface="Calibri"/>
              </a:rPr>
              <a:t>is</a:t>
            </a:r>
            <a:r>
              <a:rPr sz="1600" b="1" spc="85" dirty="0">
                <a:latin typeface="Calibri"/>
                <a:cs typeface="Calibri"/>
              </a:rPr>
              <a:t>  </a:t>
            </a:r>
            <a:r>
              <a:rPr sz="1600" b="1" spc="125" dirty="0">
                <a:latin typeface="Calibri"/>
                <a:cs typeface="Calibri"/>
              </a:rPr>
              <a:t>filled</a:t>
            </a:r>
            <a:r>
              <a:rPr sz="1600" b="1" spc="120" dirty="0">
                <a:latin typeface="Calibri"/>
                <a:cs typeface="Calibri"/>
              </a:rPr>
              <a:t> </a:t>
            </a:r>
            <a:r>
              <a:rPr sz="1600" b="1" spc="55" dirty="0">
                <a:latin typeface="Calibri"/>
                <a:cs typeface="Calibri"/>
              </a:rPr>
              <a:t>out</a:t>
            </a:r>
            <a:r>
              <a:rPr sz="1600" b="1" spc="120" dirty="0">
                <a:latin typeface="Calibri"/>
                <a:cs typeface="Calibri"/>
              </a:rPr>
              <a:t> </a:t>
            </a:r>
            <a:r>
              <a:rPr sz="1600" b="1" spc="200" dirty="0">
                <a:latin typeface="Calibri"/>
                <a:cs typeface="Calibri"/>
              </a:rPr>
              <a:t>each</a:t>
            </a:r>
            <a:r>
              <a:rPr sz="1600" b="1" spc="229" dirty="0">
                <a:latin typeface="Calibri"/>
                <a:cs typeface="Calibri"/>
              </a:rPr>
              <a:t> </a:t>
            </a:r>
            <a:r>
              <a:rPr sz="1600" b="1" spc="65" dirty="0">
                <a:latin typeface="Calibri"/>
                <a:cs typeface="Calibri"/>
              </a:rPr>
              <a:t>day,</a:t>
            </a:r>
            <a:r>
              <a:rPr sz="1600" b="1" spc="50" dirty="0">
                <a:latin typeface="Calibri"/>
                <a:cs typeface="Calibri"/>
              </a:rPr>
              <a:t> </a:t>
            </a:r>
            <a:r>
              <a:rPr sz="1600" b="1" spc="114" dirty="0">
                <a:latin typeface="Calibri"/>
                <a:cs typeface="Calibri"/>
              </a:rPr>
              <a:t>like </a:t>
            </a:r>
            <a:r>
              <a:rPr sz="1600" b="1" spc="155" dirty="0">
                <a:latin typeface="Calibri"/>
                <a:cs typeface="Calibri"/>
              </a:rPr>
              <a:t>3G’s, </a:t>
            </a:r>
            <a:r>
              <a:rPr sz="1600" b="1" dirty="0">
                <a:latin typeface="Calibri"/>
                <a:cs typeface="Calibri"/>
              </a:rPr>
              <a:t>or</a:t>
            </a:r>
            <a:r>
              <a:rPr sz="1600" b="1" spc="55" dirty="0">
                <a:latin typeface="Calibri"/>
                <a:cs typeface="Calibri"/>
              </a:rPr>
              <a:t> </a:t>
            </a:r>
            <a:r>
              <a:rPr sz="1600" b="1" spc="80" dirty="0">
                <a:latin typeface="Calibri"/>
                <a:cs typeface="Calibri"/>
              </a:rPr>
              <a:t>it’s</a:t>
            </a:r>
            <a:r>
              <a:rPr sz="1600" b="1" spc="225" dirty="0">
                <a:latin typeface="Calibri"/>
                <a:cs typeface="Calibri"/>
              </a:rPr>
              <a:t> </a:t>
            </a:r>
            <a:r>
              <a:rPr sz="1600" b="1" spc="60" dirty="0">
                <a:latin typeface="Calibri"/>
                <a:cs typeface="Calibri"/>
              </a:rPr>
              <a:t>an </a:t>
            </a:r>
            <a:r>
              <a:rPr sz="1600" b="1" spc="120" dirty="0">
                <a:latin typeface="Calibri"/>
                <a:cs typeface="Calibri"/>
              </a:rPr>
              <a:t>informal</a:t>
            </a:r>
            <a:r>
              <a:rPr sz="1600" b="1" spc="114" dirty="0">
                <a:latin typeface="Calibri"/>
                <a:cs typeface="Calibri"/>
              </a:rPr>
              <a:t> </a:t>
            </a:r>
            <a:r>
              <a:rPr sz="1600" b="1" spc="240" dirty="0">
                <a:latin typeface="Calibri"/>
                <a:cs typeface="Calibri"/>
              </a:rPr>
              <a:t>process</a:t>
            </a:r>
            <a:r>
              <a:rPr sz="1600" b="1" spc="325" dirty="0">
                <a:latin typeface="Calibri"/>
                <a:cs typeface="Calibri"/>
              </a:rPr>
              <a:t> </a:t>
            </a:r>
            <a:r>
              <a:rPr sz="1600" b="1" spc="110" dirty="0">
                <a:latin typeface="Calibri"/>
                <a:cs typeface="Calibri"/>
              </a:rPr>
              <a:t>where</a:t>
            </a:r>
            <a:r>
              <a:rPr sz="1600" b="1" spc="100" dirty="0">
                <a:latin typeface="Calibri"/>
                <a:cs typeface="Calibri"/>
              </a:rPr>
              <a:t> </a:t>
            </a:r>
            <a:r>
              <a:rPr sz="1600" b="1" spc="65" dirty="0">
                <a:latin typeface="Calibri"/>
                <a:cs typeface="Calibri"/>
              </a:rPr>
              <a:t>you</a:t>
            </a:r>
            <a:r>
              <a:rPr sz="1600" b="1" spc="85" dirty="0">
                <a:latin typeface="Calibri"/>
                <a:cs typeface="Calibri"/>
              </a:rPr>
              <a:t> </a:t>
            </a:r>
            <a:r>
              <a:rPr sz="1600" b="1" spc="100" dirty="0">
                <a:latin typeface="Calibri"/>
                <a:cs typeface="Calibri"/>
              </a:rPr>
              <a:t>take</a:t>
            </a:r>
            <a:r>
              <a:rPr sz="1600" b="1" spc="31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a</a:t>
            </a:r>
            <a:r>
              <a:rPr sz="1600" b="1" spc="170" dirty="0">
                <a:latin typeface="Calibri"/>
                <a:cs typeface="Calibri"/>
              </a:rPr>
              <a:t> </a:t>
            </a:r>
            <a:r>
              <a:rPr sz="1600" b="1" spc="180" dirty="0">
                <a:latin typeface="Calibri"/>
                <a:cs typeface="Calibri"/>
              </a:rPr>
              <a:t>couple</a:t>
            </a:r>
            <a:r>
              <a:rPr sz="1600" b="1" spc="17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of</a:t>
            </a:r>
            <a:r>
              <a:rPr sz="1600" b="1" spc="65" dirty="0">
                <a:latin typeface="Calibri"/>
                <a:cs typeface="Calibri"/>
              </a:rPr>
              <a:t> </a:t>
            </a:r>
            <a:r>
              <a:rPr sz="1600" b="1" spc="170" dirty="0">
                <a:latin typeface="Calibri"/>
                <a:cs typeface="Calibri"/>
              </a:rPr>
              <a:t>minutes</a:t>
            </a:r>
            <a:r>
              <a:rPr sz="1600" b="1" spc="18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to</a:t>
            </a:r>
            <a:r>
              <a:rPr sz="1600" b="1" spc="15" dirty="0">
                <a:latin typeface="Calibri"/>
                <a:cs typeface="Calibri"/>
              </a:rPr>
              <a:t> </a:t>
            </a:r>
            <a:r>
              <a:rPr sz="1600" b="1" spc="125" dirty="0">
                <a:latin typeface="Calibri"/>
                <a:cs typeface="Calibri"/>
              </a:rPr>
              <a:t>look</a:t>
            </a:r>
            <a:r>
              <a:rPr sz="1600" b="1" spc="16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for</a:t>
            </a:r>
            <a:r>
              <a:rPr sz="1600" b="1" spc="90" dirty="0">
                <a:latin typeface="Calibri"/>
                <a:cs typeface="Calibri"/>
              </a:rPr>
              <a:t> </a:t>
            </a:r>
            <a:r>
              <a:rPr sz="1600" b="1" spc="125" dirty="0">
                <a:latin typeface="Calibri"/>
                <a:cs typeface="Calibri"/>
              </a:rPr>
              <a:t>potential </a:t>
            </a:r>
            <a:r>
              <a:rPr sz="1600" b="1" spc="175" dirty="0">
                <a:latin typeface="Calibri"/>
                <a:cs typeface="Calibri"/>
              </a:rPr>
              <a:t>hazards,</a:t>
            </a:r>
            <a:r>
              <a:rPr sz="1600" b="1" spc="155" dirty="0">
                <a:latin typeface="Calibri"/>
                <a:cs typeface="Calibri"/>
              </a:rPr>
              <a:t> </a:t>
            </a:r>
            <a:r>
              <a:rPr sz="1600" b="1" spc="125" dirty="0">
                <a:latin typeface="Calibri"/>
                <a:cs typeface="Calibri"/>
              </a:rPr>
              <a:t>injuries</a:t>
            </a:r>
            <a:r>
              <a:rPr sz="1600" b="1" spc="160" dirty="0">
                <a:latin typeface="Calibri"/>
                <a:cs typeface="Calibri"/>
              </a:rPr>
              <a:t> </a:t>
            </a:r>
            <a:r>
              <a:rPr sz="1600" b="1" spc="105" dirty="0">
                <a:latin typeface="Calibri"/>
                <a:cs typeface="Calibri"/>
              </a:rPr>
              <a:t>would</a:t>
            </a:r>
            <a:r>
              <a:rPr sz="1600" b="1" spc="125" dirty="0">
                <a:latin typeface="Calibri"/>
                <a:cs typeface="Calibri"/>
              </a:rPr>
              <a:t> </a:t>
            </a:r>
            <a:r>
              <a:rPr sz="1600" b="1" spc="85" dirty="0">
                <a:latin typeface="Calibri"/>
                <a:cs typeface="Calibri"/>
              </a:rPr>
              <a:t>be</a:t>
            </a:r>
            <a:r>
              <a:rPr sz="1600" b="1" spc="405" dirty="0">
                <a:latin typeface="Calibri"/>
                <a:cs typeface="Calibri"/>
              </a:rPr>
              <a:t> </a:t>
            </a:r>
            <a:r>
              <a:rPr sz="1600" b="1" spc="114" dirty="0">
                <a:latin typeface="Calibri"/>
                <a:cs typeface="Calibri"/>
              </a:rPr>
              <a:t>greatly</a:t>
            </a:r>
            <a:r>
              <a:rPr sz="1600" b="1" spc="140" dirty="0">
                <a:latin typeface="Calibri"/>
                <a:cs typeface="Calibri"/>
              </a:rPr>
              <a:t> </a:t>
            </a:r>
            <a:r>
              <a:rPr sz="1600" b="1" spc="185" dirty="0">
                <a:latin typeface="Calibri"/>
                <a:cs typeface="Calibri"/>
              </a:rPr>
              <a:t>reduced</a:t>
            </a:r>
            <a:r>
              <a:rPr sz="1600" b="1" spc="14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if</a:t>
            </a:r>
            <a:r>
              <a:rPr sz="1600" b="1" spc="30" dirty="0">
                <a:latin typeface="Calibri"/>
                <a:cs typeface="Calibri"/>
              </a:rPr>
              <a:t> </a:t>
            </a:r>
            <a:r>
              <a:rPr sz="1600" b="1" spc="60" dirty="0">
                <a:latin typeface="Calibri"/>
                <a:cs typeface="Calibri"/>
              </a:rPr>
              <a:t>we</a:t>
            </a:r>
            <a:r>
              <a:rPr sz="1600" b="1" spc="70" dirty="0">
                <a:latin typeface="Calibri"/>
                <a:cs typeface="Calibri"/>
              </a:rPr>
              <a:t> </a:t>
            </a:r>
            <a:r>
              <a:rPr sz="1600" b="1" spc="110" dirty="0">
                <a:latin typeface="Calibri"/>
                <a:cs typeface="Calibri"/>
              </a:rPr>
              <a:t>all</a:t>
            </a:r>
            <a:r>
              <a:rPr sz="1600" b="1" spc="375" dirty="0">
                <a:latin typeface="Calibri"/>
                <a:cs typeface="Calibri"/>
              </a:rPr>
              <a:t> </a:t>
            </a:r>
            <a:r>
              <a:rPr sz="1600" b="1" spc="180" dirty="0">
                <a:latin typeface="Calibri"/>
                <a:cs typeface="Calibri"/>
              </a:rPr>
              <a:t>implemented</a:t>
            </a:r>
            <a:r>
              <a:rPr sz="1600" b="1" spc="105" dirty="0">
                <a:latin typeface="Calibri"/>
                <a:cs typeface="Calibri"/>
              </a:rPr>
              <a:t> </a:t>
            </a:r>
            <a:r>
              <a:rPr sz="1600" b="1" spc="135" dirty="0">
                <a:latin typeface="Calibri"/>
                <a:cs typeface="Calibri"/>
              </a:rPr>
              <a:t>this</a:t>
            </a:r>
            <a:r>
              <a:rPr sz="1600" b="1" spc="145" dirty="0">
                <a:latin typeface="Calibri"/>
                <a:cs typeface="Calibri"/>
              </a:rPr>
              <a:t> </a:t>
            </a:r>
            <a:r>
              <a:rPr sz="1600" b="1" spc="140" dirty="0">
                <a:latin typeface="Calibri"/>
                <a:cs typeface="Calibri"/>
              </a:rPr>
              <a:t>best </a:t>
            </a:r>
            <a:r>
              <a:rPr sz="1600" b="1" spc="145" dirty="0">
                <a:latin typeface="Calibri"/>
                <a:cs typeface="Calibri"/>
              </a:rPr>
              <a:t>practice.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0"/>
              </a:spcBef>
            </a:pPr>
            <a:r>
              <a:rPr sz="1900" b="1" dirty="0">
                <a:latin typeface="Calibri"/>
                <a:cs typeface="Calibri"/>
              </a:rPr>
              <a:t>Remember,</a:t>
            </a:r>
            <a:r>
              <a:rPr sz="1900" b="1" spc="-45" dirty="0">
                <a:latin typeface="Calibri"/>
                <a:cs typeface="Calibri"/>
              </a:rPr>
              <a:t> </a:t>
            </a:r>
            <a:r>
              <a:rPr sz="1900" b="1" dirty="0">
                <a:latin typeface="Calibri"/>
                <a:cs typeface="Calibri"/>
              </a:rPr>
              <a:t>we're</a:t>
            </a:r>
            <a:r>
              <a:rPr sz="1900" b="1" spc="-45" dirty="0">
                <a:latin typeface="Calibri"/>
                <a:cs typeface="Calibri"/>
              </a:rPr>
              <a:t> </a:t>
            </a:r>
            <a:r>
              <a:rPr sz="1900" b="1" dirty="0">
                <a:latin typeface="Calibri"/>
                <a:cs typeface="Calibri"/>
              </a:rPr>
              <a:t>all</a:t>
            </a:r>
            <a:r>
              <a:rPr sz="1900" b="1" spc="-40" dirty="0">
                <a:latin typeface="Calibri"/>
                <a:cs typeface="Calibri"/>
              </a:rPr>
              <a:t> </a:t>
            </a:r>
            <a:r>
              <a:rPr sz="1900" b="1" dirty="0">
                <a:latin typeface="Calibri"/>
                <a:cs typeface="Calibri"/>
              </a:rPr>
              <a:t>in</a:t>
            </a:r>
            <a:r>
              <a:rPr sz="1900" b="1" spc="-40" dirty="0">
                <a:latin typeface="Calibri"/>
                <a:cs typeface="Calibri"/>
              </a:rPr>
              <a:t> </a:t>
            </a:r>
            <a:r>
              <a:rPr sz="1900" b="1" dirty="0">
                <a:latin typeface="Calibri"/>
                <a:cs typeface="Calibri"/>
              </a:rPr>
              <a:t>this</a:t>
            </a:r>
            <a:r>
              <a:rPr sz="1900" b="1" spc="-40" dirty="0">
                <a:latin typeface="Calibri"/>
                <a:cs typeface="Calibri"/>
              </a:rPr>
              <a:t> </a:t>
            </a:r>
            <a:r>
              <a:rPr sz="1900" b="1" spc="-10" dirty="0">
                <a:latin typeface="Calibri"/>
                <a:cs typeface="Calibri"/>
              </a:rPr>
              <a:t>together!</a:t>
            </a:r>
            <a:endParaRPr sz="1900">
              <a:latin typeface="Calibri"/>
              <a:cs typeface="Calibri"/>
            </a:endParaRPr>
          </a:p>
          <a:p>
            <a:pPr marL="469900" marR="5080">
              <a:lnSpc>
                <a:spcPts val="3210"/>
              </a:lnSpc>
              <a:spcBef>
                <a:spcPts val="85"/>
              </a:spcBef>
            </a:pPr>
            <a:r>
              <a:rPr sz="1800" b="1" dirty="0">
                <a:latin typeface="Calibri"/>
                <a:cs typeface="Calibri"/>
              </a:rPr>
              <a:t>Exposing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Employer</a:t>
            </a:r>
            <a:r>
              <a:rPr sz="1600" b="1" dirty="0">
                <a:latin typeface="Calibri"/>
                <a:cs typeface="Calibri"/>
              </a:rPr>
              <a:t>: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Your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own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workers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are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at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risk.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You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must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protect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them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by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inspecting </a:t>
            </a:r>
            <a:r>
              <a:rPr sz="1600" b="1" dirty="0">
                <a:latin typeface="Calibri"/>
                <a:cs typeface="Calibri"/>
              </a:rPr>
              <a:t>the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site,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removing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workers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from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extreme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danger,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and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reporting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hazards.</a:t>
            </a:r>
            <a:endParaRPr sz="16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450"/>
              </a:spcBef>
            </a:pPr>
            <a:r>
              <a:rPr sz="1800" b="1" dirty="0">
                <a:latin typeface="Calibri"/>
                <a:cs typeface="Calibri"/>
              </a:rPr>
              <a:t>Creating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Employer:</a:t>
            </a:r>
            <a:r>
              <a:rPr sz="1800" b="1" spc="-7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You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caused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the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hazard.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You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can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be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cited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even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if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only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another</a:t>
            </a:r>
            <a:endParaRPr sz="16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885"/>
              </a:spcBef>
            </a:pPr>
            <a:r>
              <a:rPr sz="1600" b="1" dirty="0">
                <a:latin typeface="Calibri"/>
                <a:cs typeface="Calibri"/>
              </a:rPr>
              <a:t>company's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workers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are</a:t>
            </a:r>
            <a:r>
              <a:rPr sz="1600" b="1" spc="-3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exposed.</a:t>
            </a:r>
            <a:endParaRPr sz="1600">
              <a:latin typeface="Calibri"/>
              <a:cs typeface="Calibri"/>
            </a:endParaRPr>
          </a:p>
          <a:p>
            <a:pPr marL="469900" marR="12065">
              <a:lnSpc>
                <a:spcPct val="144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Controlling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Employer: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You</a:t>
            </a:r>
            <a:r>
              <a:rPr sz="1600" b="1" spc="-3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hold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general</a:t>
            </a:r>
            <a:r>
              <a:rPr sz="1600" b="1" spc="-3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supervisory</a:t>
            </a:r>
            <a:r>
              <a:rPr sz="1600" b="1" spc="-3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or</a:t>
            </a:r>
            <a:r>
              <a:rPr sz="1600" b="1" spc="-4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contract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authority</a:t>
            </a:r>
            <a:r>
              <a:rPr sz="1600" b="1" spc="-3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over</a:t>
            </a:r>
            <a:r>
              <a:rPr sz="1600" b="1" spc="-4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the</a:t>
            </a:r>
            <a:r>
              <a:rPr sz="1600" b="1" spc="-3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site. </a:t>
            </a:r>
            <a:r>
              <a:rPr sz="1600" b="1" dirty="0">
                <a:latin typeface="Calibri"/>
                <a:cs typeface="Calibri"/>
              </a:rPr>
              <a:t>You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must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use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reasonable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care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to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prevent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and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detect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violations.</a:t>
            </a:r>
            <a:endParaRPr sz="1600">
              <a:latin typeface="Calibri"/>
              <a:cs typeface="Calibri"/>
            </a:endParaRPr>
          </a:p>
          <a:p>
            <a:pPr marL="469900" marR="129539">
              <a:lnSpc>
                <a:spcPct val="139400"/>
              </a:lnSpc>
              <a:spcBef>
                <a:spcPts val="195"/>
              </a:spcBef>
            </a:pPr>
            <a:r>
              <a:rPr sz="1800" b="1" dirty="0">
                <a:latin typeface="Calibri"/>
                <a:cs typeface="Calibri"/>
              </a:rPr>
              <a:t>Correcting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Employer: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You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are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tasked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with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installing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or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maintaining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safety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equipment. </a:t>
            </a:r>
            <a:r>
              <a:rPr sz="1600" b="1" dirty="0">
                <a:latin typeface="Calibri"/>
                <a:cs typeface="Calibri"/>
              </a:rPr>
              <a:t>You</a:t>
            </a:r>
            <a:r>
              <a:rPr sz="1600" b="1" spc="-1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must</a:t>
            </a:r>
            <a:r>
              <a:rPr sz="1600" b="1" spc="-1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fix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assigned</a:t>
            </a:r>
            <a:r>
              <a:rPr sz="1600" b="1" spc="-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safety</a:t>
            </a:r>
            <a:r>
              <a:rPr sz="1600" b="1" spc="-1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issues</a:t>
            </a:r>
            <a:r>
              <a:rPr sz="1600" b="1" spc="-10" dirty="0">
                <a:latin typeface="Calibri"/>
                <a:cs typeface="Calibri"/>
              </a:rPr>
              <a:t> properly.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325"/>
              </a:spcBef>
            </a:pPr>
            <a:endParaRPr sz="16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2400" b="1" dirty="0">
                <a:latin typeface="Calibri"/>
                <a:cs typeface="Calibri"/>
              </a:rPr>
              <a:t>“When</a:t>
            </a:r>
            <a:r>
              <a:rPr sz="2400" b="1" spc="-7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performance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is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measured,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performance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improves.</a:t>
            </a:r>
            <a:endParaRPr sz="2400">
              <a:latin typeface="Calibri"/>
              <a:cs typeface="Calibri"/>
            </a:endParaRPr>
          </a:p>
          <a:p>
            <a:pPr marL="12700" marR="748030">
              <a:lnSpc>
                <a:spcPct val="118800"/>
              </a:lnSpc>
            </a:pPr>
            <a:r>
              <a:rPr sz="2400" b="1" dirty="0">
                <a:latin typeface="Calibri"/>
                <a:cs typeface="Calibri"/>
              </a:rPr>
              <a:t>When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performance</a:t>
            </a:r>
            <a:r>
              <a:rPr sz="2400" b="1" spc="-7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is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measured</a:t>
            </a:r>
            <a:r>
              <a:rPr sz="2400" b="1" spc="-7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and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reported,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rate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of </a:t>
            </a:r>
            <a:r>
              <a:rPr sz="2400" b="1" dirty="0">
                <a:latin typeface="Calibri"/>
                <a:cs typeface="Calibri"/>
              </a:rPr>
              <a:t>improvement</a:t>
            </a:r>
            <a:r>
              <a:rPr sz="2400" b="1" spc="-10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accelerates”.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482</Words>
  <Application>Microsoft Office PowerPoint</Application>
  <PresentationFormat>Custom</PresentationFormat>
  <Paragraphs>62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Final clean/paint Proper  ladders Fall protection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Rick Obley</dc:creator>
  <cp:lastModifiedBy>James Ashley</cp:lastModifiedBy>
  <cp:revision>1</cp:revision>
  <dcterms:created xsi:type="dcterms:W3CDTF">2026-08-26T22:03:47Z</dcterms:created>
  <dcterms:modified xsi:type="dcterms:W3CDTF">2026-08-27T15:23:58Z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2026-08-26T00:00:00Z</vt:filetime>
  </property>
  <property fmtid="{D5CDD505-2E9C-101B-9397-08002B2CF9AE}" pid="3" name="Creator">
    <vt:lpwstr>Acrobat PDFMaker 26 for Word</vt:lpwstr>
  </property>
  <property fmtid="{D5CDD505-2E9C-101B-9397-08002B2CF9AE}" pid="4" name="LastSaved">
    <vt:filetime>2026-08-26T00:00:00Z</vt:filetime>
  </property>
  <property fmtid="{D5CDD505-2E9C-101B-9397-08002B2CF9AE}" pid="5" name="Producer">
    <vt:lpwstr>Adobe PDF Library 26.1.11</vt:lpwstr>
  </property>
  <property fmtid="{D5CDD505-2E9C-101B-9397-08002B2CF9AE}" pid="6" name="SourceModified">
    <vt:lpwstr>D:20260813004900</vt:lpwstr>
  </property>
</Properties>
</file>