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366" r:id="rId2"/>
    <p:sldId id="376" r:id="rId3"/>
    <p:sldId id="378" r:id="rId4"/>
    <p:sldId id="377" r:id="rId5"/>
    <p:sldId id="379" r:id="rId6"/>
    <p:sldId id="380" r:id="rId7"/>
    <p:sldId id="381" r:id="rId8"/>
    <p:sldId id="358"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7"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8B7104-1D42-432A-9B95-21CE68A452F7}" type="datetimeFigureOut">
              <a:rPr lang="en-US" smtClean="0"/>
              <a:t>4/21/2026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A623BB-5BAD-4FFE-A915-3BB98DE5A106}" type="slidenum">
              <a:rPr lang="en-US" smtClean="0"/>
              <a:t>‹#›</a:t>
            </a:fld>
            <a:endParaRPr lang="en-US"/>
          </a:p>
        </p:txBody>
      </p:sp>
    </p:spTree>
    <p:extLst>
      <p:ext uri="{BB962C8B-B14F-4D97-AF65-F5344CB8AC3E}">
        <p14:creationId xmlns:p14="http://schemas.microsoft.com/office/powerpoint/2010/main" val="15337041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3D8BE6E-3E90-40A4-8754-F5EF6BB6FAD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03457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$865 million in restoration and rebuild costs  (direct costs)</a:t>
            </a:r>
          </a:p>
          <a:p>
            <a:r>
              <a:rPr lang="en-US" dirty="0"/>
              <a:t>At one point, estimated $2 million lost daily in tourist revenue (indirect costs)</a:t>
            </a:r>
          </a:p>
          <a:p>
            <a:endParaRPr lang="en-US" dirty="0"/>
          </a:p>
          <a:p>
            <a:r>
              <a:rPr lang="en-US" dirty="0"/>
              <a:t>Construction at cathedral suspected to be a cause since the fire started</a:t>
            </a:r>
          </a:p>
          <a:p>
            <a:r>
              <a:rPr lang="en-US" dirty="0"/>
              <a:t>In every picture there is a TREMENDOUS AMOUNT OF SCAFFOLDING</a:t>
            </a:r>
          </a:p>
          <a:p>
            <a:endParaRPr lang="en-US" dirty="0"/>
          </a:p>
          <a:p>
            <a:r>
              <a:rPr lang="en-US" dirty="0"/>
              <a:t>Recently new theory has come forward blaming electric bells installed 15 years ago – frayed wires</a:t>
            </a:r>
          </a:p>
          <a:p>
            <a:r>
              <a:rPr lang="en-US" dirty="0"/>
              <a:t>Who is publicizing this theory – scaffold owner</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338981D-DC5C-45B8-A9D0-69F99A600F9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75182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AA86E-1F1F-FC42-B4F3-8BB8AC31E233}"/>
              </a:ext>
            </a:extLst>
          </p:cNvPr>
          <p:cNvSpPr>
            <a:spLocks noGrp="1"/>
          </p:cNvSpPr>
          <p:nvPr>
            <p:ph type="ctrTitle" hasCustomPrompt="1"/>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BD1B180A-D8ED-B44C-950E-3FDA2FE601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72808616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CC78FE4-11C9-45F9-BFED-E038E11DF499}"/>
              </a:ext>
            </a:extLst>
          </p:cNvPr>
          <p:cNvSpPr/>
          <p:nvPr userDrawn="1"/>
        </p:nvSpPr>
        <p:spPr>
          <a:xfrm>
            <a:off x="345281" y="371475"/>
            <a:ext cx="11501437" cy="61150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7989B8-8069-3240-A818-9AA0932F5C6A}"/>
              </a:ext>
            </a:extLst>
          </p:cNvPr>
          <p:cNvSpPr>
            <a:spLocks noGrp="1"/>
          </p:cNvSpPr>
          <p:nvPr>
            <p:ph type="title" hasCustomPrompt="1"/>
          </p:nvPr>
        </p:nvSpPr>
        <p:spPr>
          <a:xfrm>
            <a:off x="838200" y="512609"/>
            <a:ext cx="10515600" cy="1325563"/>
          </a:xfrm>
        </p:spPr>
        <p:txBody>
          <a:bodyPr>
            <a:normAutofit/>
          </a:bodyPr>
          <a:lstStyle>
            <a:lvl1pPr>
              <a:defRPr sz="4000">
                <a:latin typeface="+mn-lt"/>
              </a:defRPr>
            </a:lvl1pPr>
          </a:lstStyle>
          <a:p>
            <a:r>
              <a:rPr lang="en-US" dirty="0"/>
              <a:t>CLICK TO EDIT MASTER TITLE STYLE</a:t>
            </a:r>
          </a:p>
        </p:txBody>
      </p:sp>
      <p:sp>
        <p:nvSpPr>
          <p:cNvPr id="3" name="Content Placeholder 2">
            <a:extLst>
              <a:ext uri="{FF2B5EF4-FFF2-40B4-BE49-F238E27FC236}">
                <a16:creationId xmlns:a16="http://schemas.microsoft.com/office/drawing/2014/main" id="{E54D34F5-845C-CC4B-B904-C5592204D5B3}"/>
              </a:ext>
            </a:extLst>
          </p:cNvPr>
          <p:cNvSpPr>
            <a:spLocks noGrp="1"/>
          </p:cNvSpPr>
          <p:nvPr>
            <p:ph idx="1"/>
          </p:nvPr>
        </p:nvSpPr>
        <p:spPr>
          <a:xfrm>
            <a:off x="838200" y="1943610"/>
            <a:ext cx="10515600" cy="4351338"/>
          </a:xfrm>
        </p:spPr>
        <p:txBody>
          <a:bodyPr/>
          <a:lstStyle>
            <a:lvl1pPr>
              <a:defRPr>
                <a:latin typeface="Bodoni MT" panose="02070603080606020203" pitchFamily="18" charset="0"/>
              </a:defRPr>
            </a:lvl1pPr>
            <a:lvl2pPr>
              <a:defRPr>
                <a:latin typeface="Bodoni MT" panose="02070603080606020203" pitchFamily="18" charset="0"/>
              </a:defRPr>
            </a:lvl2pPr>
            <a:lvl3pPr>
              <a:defRPr>
                <a:latin typeface="Bodoni MT" panose="02070603080606020203" pitchFamily="18" charset="0"/>
              </a:defRPr>
            </a:lvl3pPr>
            <a:lvl4pPr>
              <a:defRPr>
                <a:latin typeface="Bodoni MT" panose="02070603080606020203" pitchFamily="18" charset="0"/>
              </a:defRPr>
            </a:lvl4pPr>
            <a:lvl5pPr>
              <a:defRPr>
                <a:latin typeface="Bodoni MT" panose="02070603080606020203"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0" name="Straight Connector 9">
            <a:extLst>
              <a:ext uri="{FF2B5EF4-FFF2-40B4-BE49-F238E27FC236}">
                <a16:creationId xmlns:a16="http://schemas.microsoft.com/office/drawing/2014/main" id="{DC4713E9-3F67-4DE3-A455-F3FAD7EB08C2}"/>
              </a:ext>
            </a:extLst>
          </p:cNvPr>
          <p:cNvCxnSpPr>
            <a:cxnSpLocks/>
          </p:cNvCxnSpPr>
          <p:nvPr userDrawn="1"/>
        </p:nvCxnSpPr>
        <p:spPr>
          <a:xfrm>
            <a:off x="838200" y="1681316"/>
            <a:ext cx="10515600" cy="0"/>
          </a:xfrm>
          <a:prstGeom prst="line">
            <a:avLst/>
          </a:prstGeom>
          <a:ln w="19050">
            <a:solidFill>
              <a:srgbClr val="B1282D"/>
            </a:solidFill>
          </a:ln>
        </p:spPr>
        <p:style>
          <a:lnRef idx="1">
            <a:schemeClr val="accent1"/>
          </a:lnRef>
          <a:fillRef idx="0">
            <a:schemeClr val="accent1"/>
          </a:fillRef>
          <a:effectRef idx="0">
            <a:schemeClr val="accent1"/>
          </a:effectRef>
          <a:fontRef idx="minor">
            <a:schemeClr val="tx1"/>
          </a:fontRef>
        </p:style>
      </p:cxnSp>
      <p:pic>
        <p:nvPicPr>
          <p:cNvPr id="7" name="Picture 6" descr="Text&#10;&#10;Description automatically generated">
            <a:extLst>
              <a:ext uri="{FF2B5EF4-FFF2-40B4-BE49-F238E27FC236}">
                <a16:creationId xmlns:a16="http://schemas.microsoft.com/office/drawing/2014/main" id="{2FFC1C22-C19C-42B8-9161-2CA9B36E6A70}"/>
              </a:ext>
            </a:extLst>
          </p:cNvPr>
          <p:cNvPicPr>
            <a:picLocks noChangeAspect="1"/>
          </p:cNvPicPr>
          <p:nvPr userDrawn="1"/>
        </p:nvPicPr>
        <p:blipFill rotWithShape="1">
          <a:blip r:embed="rId2"/>
          <a:srcRect b="46667"/>
          <a:stretch/>
        </p:blipFill>
        <p:spPr>
          <a:xfrm>
            <a:off x="5735609" y="6473585"/>
            <a:ext cx="720779" cy="384415"/>
          </a:xfrm>
          <a:prstGeom prst="rect">
            <a:avLst/>
          </a:prstGeom>
        </p:spPr>
      </p:pic>
      <p:sp>
        <p:nvSpPr>
          <p:cNvPr id="14" name="TextBox 13">
            <a:extLst>
              <a:ext uri="{FF2B5EF4-FFF2-40B4-BE49-F238E27FC236}">
                <a16:creationId xmlns:a16="http://schemas.microsoft.com/office/drawing/2014/main" id="{FF4FA51D-789D-461B-81E7-0762187FC803}"/>
              </a:ext>
            </a:extLst>
          </p:cNvPr>
          <p:cNvSpPr txBox="1"/>
          <p:nvPr userDrawn="1"/>
        </p:nvSpPr>
        <p:spPr>
          <a:xfrm>
            <a:off x="10165763" y="6521916"/>
            <a:ext cx="1500026" cy="307777"/>
          </a:xfrm>
          <a:prstGeom prst="rect">
            <a:avLst/>
          </a:prstGeom>
          <a:noFill/>
        </p:spPr>
        <p:txBody>
          <a:bodyPr wrap="none" rtlCol="0">
            <a:spAutoFit/>
          </a:bodyPr>
          <a:lstStyle/>
          <a:p>
            <a:r>
              <a:rPr lang="en-US" sz="1400" dirty="0">
                <a:solidFill>
                  <a:schemeClr val="bg1"/>
                </a:solidFill>
                <a:latin typeface="Bodoni MT Condensed" panose="02070606080606020203" pitchFamily="18" charset="0"/>
              </a:rPr>
              <a:t>WWW.SFICOMPLIANCE.COM</a:t>
            </a:r>
          </a:p>
        </p:txBody>
      </p:sp>
      <p:sp>
        <p:nvSpPr>
          <p:cNvPr id="5" name="TextBox 4">
            <a:extLst>
              <a:ext uri="{FF2B5EF4-FFF2-40B4-BE49-F238E27FC236}">
                <a16:creationId xmlns:a16="http://schemas.microsoft.com/office/drawing/2014/main" id="{F447D5BD-CE73-4B6B-AF71-652E48935906}"/>
              </a:ext>
            </a:extLst>
          </p:cNvPr>
          <p:cNvSpPr txBox="1"/>
          <p:nvPr userDrawn="1"/>
        </p:nvSpPr>
        <p:spPr>
          <a:xfrm>
            <a:off x="381855" y="6511903"/>
            <a:ext cx="1687834" cy="307777"/>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Bodoni MT Condensed" panose="02070606080606020203" pitchFamily="18" charset="0"/>
                <a:ea typeface="+mn-ea"/>
                <a:cs typeface="+mn-cs"/>
              </a:rPr>
              <a:t>FALL PROTECTION EXEMPTION</a:t>
            </a:r>
          </a:p>
        </p:txBody>
      </p:sp>
    </p:spTree>
    <p:extLst>
      <p:ext uri="{BB962C8B-B14F-4D97-AF65-F5344CB8AC3E}">
        <p14:creationId xmlns:p14="http://schemas.microsoft.com/office/powerpoint/2010/main" val="144891743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2E063-C98C-5743-8315-B834C59C2322}"/>
              </a:ext>
            </a:extLst>
          </p:cNvPr>
          <p:cNvSpPr>
            <a:spLocks noGrp="1"/>
          </p:cNvSpPr>
          <p:nvPr>
            <p:ph type="title" hasCustomPrompt="1"/>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41D74583-5E25-E743-82AB-0A19CBF42D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pic>
        <p:nvPicPr>
          <p:cNvPr id="5" name="Picture 4" descr="Text&#10;&#10;Description automatically generated">
            <a:extLst>
              <a:ext uri="{FF2B5EF4-FFF2-40B4-BE49-F238E27FC236}">
                <a16:creationId xmlns:a16="http://schemas.microsoft.com/office/drawing/2014/main" id="{726354CF-C79D-4474-80FB-90A5CD6DF0E0}"/>
              </a:ext>
            </a:extLst>
          </p:cNvPr>
          <p:cNvPicPr>
            <a:picLocks noChangeAspect="1"/>
          </p:cNvPicPr>
          <p:nvPr userDrawn="1"/>
        </p:nvPicPr>
        <p:blipFill rotWithShape="1">
          <a:blip r:embed="rId2"/>
          <a:srcRect b="46667"/>
          <a:stretch/>
        </p:blipFill>
        <p:spPr>
          <a:xfrm>
            <a:off x="5735609" y="6473585"/>
            <a:ext cx="720779" cy="384415"/>
          </a:xfrm>
          <a:prstGeom prst="rect">
            <a:avLst/>
          </a:prstGeom>
        </p:spPr>
      </p:pic>
      <p:sp>
        <p:nvSpPr>
          <p:cNvPr id="8" name="TextBox 7">
            <a:extLst>
              <a:ext uri="{FF2B5EF4-FFF2-40B4-BE49-F238E27FC236}">
                <a16:creationId xmlns:a16="http://schemas.microsoft.com/office/drawing/2014/main" id="{E6978FBA-EEBB-406C-ABD8-9B7DAACFBBEE}"/>
              </a:ext>
            </a:extLst>
          </p:cNvPr>
          <p:cNvSpPr txBox="1"/>
          <p:nvPr userDrawn="1"/>
        </p:nvSpPr>
        <p:spPr>
          <a:xfrm>
            <a:off x="10165763" y="6521916"/>
            <a:ext cx="1500026" cy="307777"/>
          </a:xfrm>
          <a:prstGeom prst="rect">
            <a:avLst/>
          </a:prstGeom>
          <a:noFill/>
        </p:spPr>
        <p:txBody>
          <a:bodyPr wrap="none" rtlCol="0">
            <a:spAutoFit/>
          </a:bodyPr>
          <a:lstStyle/>
          <a:p>
            <a:r>
              <a:rPr lang="en-US" sz="1400" dirty="0">
                <a:solidFill>
                  <a:schemeClr val="bg1"/>
                </a:solidFill>
                <a:latin typeface="Bodoni MT Condensed" panose="02070606080606020203" pitchFamily="18" charset="0"/>
              </a:rPr>
              <a:t>WWW.SFICOMPLIANCE.COM</a:t>
            </a:r>
          </a:p>
        </p:txBody>
      </p:sp>
      <p:sp>
        <p:nvSpPr>
          <p:cNvPr id="4" name="TextBox 3">
            <a:extLst>
              <a:ext uri="{FF2B5EF4-FFF2-40B4-BE49-F238E27FC236}">
                <a16:creationId xmlns:a16="http://schemas.microsoft.com/office/drawing/2014/main" id="{63944184-365E-4175-A9F7-83A64F0A468C}"/>
              </a:ext>
            </a:extLst>
          </p:cNvPr>
          <p:cNvSpPr txBox="1"/>
          <p:nvPr userDrawn="1"/>
        </p:nvSpPr>
        <p:spPr>
          <a:xfrm>
            <a:off x="382785" y="6511903"/>
            <a:ext cx="1657826" cy="307777"/>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Bodoni MT Condensed" panose="02070606080606020203" pitchFamily="18" charset="0"/>
                <a:ea typeface="+mn-ea"/>
                <a:cs typeface="+mn-cs"/>
              </a:rPr>
              <a:t>WRITTEN SAFETY PROGRAMS</a:t>
            </a:r>
          </a:p>
        </p:txBody>
      </p:sp>
    </p:spTree>
    <p:extLst>
      <p:ext uri="{BB962C8B-B14F-4D97-AF65-F5344CB8AC3E}">
        <p14:creationId xmlns:p14="http://schemas.microsoft.com/office/powerpoint/2010/main" val="3852370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1D529-5A6F-2A4B-AA07-7FC7EE12EA40}"/>
              </a:ext>
            </a:extLst>
          </p:cNvPr>
          <p:cNvSpPr>
            <a:spLocks noGrp="1"/>
          </p:cNvSpPr>
          <p:nvPr>
            <p:ph type="title" hasCustomPrompt="1"/>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B6838098-C94E-414C-A219-0A96814433D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D41EEB6-8CC1-CD40-94D9-2F6EA258F1A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8" name="Straight Connector 7">
            <a:extLst>
              <a:ext uri="{FF2B5EF4-FFF2-40B4-BE49-F238E27FC236}">
                <a16:creationId xmlns:a16="http://schemas.microsoft.com/office/drawing/2014/main" id="{E7CF4AB1-63D2-400B-B6F5-0564543F1377}"/>
              </a:ext>
            </a:extLst>
          </p:cNvPr>
          <p:cNvCxnSpPr>
            <a:cxnSpLocks/>
          </p:cNvCxnSpPr>
          <p:nvPr userDrawn="1"/>
        </p:nvCxnSpPr>
        <p:spPr>
          <a:xfrm>
            <a:off x="838200" y="1681316"/>
            <a:ext cx="10515600" cy="0"/>
          </a:xfrm>
          <a:prstGeom prst="line">
            <a:avLst/>
          </a:prstGeom>
          <a:ln w="19050">
            <a:solidFill>
              <a:srgbClr val="B1282D"/>
            </a:solidFill>
          </a:ln>
        </p:spPr>
        <p:style>
          <a:lnRef idx="1">
            <a:schemeClr val="accent1"/>
          </a:lnRef>
          <a:fillRef idx="0">
            <a:schemeClr val="accent1"/>
          </a:fillRef>
          <a:effectRef idx="0">
            <a:schemeClr val="accent1"/>
          </a:effectRef>
          <a:fontRef idx="minor">
            <a:schemeClr val="tx1"/>
          </a:fontRef>
        </p:style>
      </p:cxnSp>
      <p:pic>
        <p:nvPicPr>
          <p:cNvPr id="7" name="Picture 6" descr="Text&#10;&#10;Description automatically generated">
            <a:extLst>
              <a:ext uri="{FF2B5EF4-FFF2-40B4-BE49-F238E27FC236}">
                <a16:creationId xmlns:a16="http://schemas.microsoft.com/office/drawing/2014/main" id="{34238696-A7A7-4FD7-AD5C-AE909212316F}"/>
              </a:ext>
            </a:extLst>
          </p:cNvPr>
          <p:cNvPicPr>
            <a:picLocks noChangeAspect="1"/>
          </p:cNvPicPr>
          <p:nvPr userDrawn="1"/>
        </p:nvPicPr>
        <p:blipFill rotWithShape="1">
          <a:blip r:embed="rId2"/>
          <a:srcRect b="46667"/>
          <a:stretch/>
        </p:blipFill>
        <p:spPr>
          <a:xfrm>
            <a:off x="5735609" y="6473585"/>
            <a:ext cx="720779" cy="384415"/>
          </a:xfrm>
          <a:prstGeom prst="rect">
            <a:avLst/>
          </a:prstGeom>
        </p:spPr>
      </p:pic>
      <p:sp>
        <p:nvSpPr>
          <p:cNvPr id="6" name="TextBox 5">
            <a:extLst>
              <a:ext uri="{FF2B5EF4-FFF2-40B4-BE49-F238E27FC236}">
                <a16:creationId xmlns:a16="http://schemas.microsoft.com/office/drawing/2014/main" id="{0A72F37C-C1DD-410E-9CB1-ADAACA1D3D22}"/>
              </a:ext>
            </a:extLst>
          </p:cNvPr>
          <p:cNvSpPr txBox="1"/>
          <p:nvPr userDrawn="1"/>
        </p:nvSpPr>
        <p:spPr>
          <a:xfrm>
            <a:off x="10165763" y="6521916"/>
            <a:ext cx="1500026" cy="307777"/>
          </a:xfrm>
          <a:prstGeom prst="rect">
            <a:avLst/>
          </a:prstGeom>
          <a:noFill/>
        </p:spPr>
        <p:txBody>
          <a:bodyPr wrap="none" rtlCol="0">
            <a:spAutoFit/>
          </a:bodyPr>
          <a:lstStyle/>
          <a:p>
            <a:r>
              <a:rPr lang="en-US" sz="1400" dirty="0">
                <a:solidFill>
                  <a:schemeClr val="bg1"/>
                </a:solidFill>
                <a:latin typeface="Bodoni MT Condensed" panose="02070606080606020203" pitchFamily="18" charset="0"/>
              </a:rPr>
              <a:t>WWW.SFICOMPLIANCE.COM</a:t>
            </a:r>
          </a:p>
        </p:txBody>
      </p:sp>
      <p:sp>
        <p:nvSpPr>
          <p:cNvPr id="5" name="TextBox 4">
            <a:extLst>
              <a:ext uri="{FF2B5EF4-FFF2-40B4-BE49-F238E27FC236}">
                <a16:creationId xmlns:a16="http://schemas.microsoft.com/office/drawing/2014/main" id="{CE438019-CE84-4A3D-BF8E-B79DFDC9CFF0}"/>
              </a:ext>
            </a:extLst>
          </p:cNvPr>
          <p:cNvSpPr txBox="1"/>
          <p:nvPr userDrawn="1"/>
        </p:nvSpPr>
        <p:spPr>
          <a:xfrm>
            <a:off x="382783" y="6511903"/>
            <a:ext cx="1657826" cy="307777"/>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Bodoni MT Condensed" panose="02070606080606020203" pitchFamily="18" charset="0"/>
                <a:ea typeface="+mn-ea"/>
                <a:cs typeface="+mn-cs"/>
              </a:rPr>
              <a:t>WRITTEN SAFETY PROGRAMS</a:t>
            </a:r>
          </a:p>
        </p:txBody>
      </p:sp>
    </p:spTree>
    <p:extLst>
      <p:ext uri="{BB962C8B-B14F-4D97-AF65-F5344CB8AC3E}">
        <p14:creationId xmlns:p14="http://schemas.microsoft.com/office/powerpoint/2010/main" val="1126051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8C81B-25B1-124F-B1F5-87C2638E2AE7}"/>
              </a:ext>
            </a:extLst>
          </p:cNvPr>
          <p:cNvSpPr>
            <a:spLocks noGrp="1"/>
          </p:cNvSpPr>
          <p:nvPr>
            <p:ph type="title" hasCustomPrompt="1"/>
          </p:nvPr>
        </p:nvSpPr>
        <p:spPr>
          <a:xfrm>
            <a:off x="839788" y="463448"/>
            <a:ext cx="105156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94309724-DDD7-9A4B-9EEF-33320AE4072C}"/>
              </a:ext>
            </a:extLst>
          </p:cNvPr>
          <p:cNvSpPr>
            <a:spLocks noGrp="1"/>
          </p:cNvSpPr>
          <p:nvPr>
            <p:ph type="body" idx="1"/>
          </p:nvPr>
        </p:nvSpPr>
        <p:spPr>
          <a:xfrm>
            <a:off x="839788" y="180898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A0D850-A206-D64A-9672-49DACD1D9B2A}"/>
              </a:ext>
            </a:extLst>
          </p:cNvPr>
          <p:cNvSpPr>
            <a:spLocks noGrp="1"/>
          </p:cNvSpPr>
          <p:nvPr>
            <p:ph sz="half" idx="2"/>
          </p:nvPr>
        </p:nvSpPr>
        <p:spPr>
          <a:xfrm>
            <a:off x="839788" y="2652558"/>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064B999-B7EA-E741-9C31-234B54C02983}"/>
              </a:ext>
            </a:extLst>
          </p:cNvPr>
          <p:cNvSpPr>
            <a:spLocks noGrp="1"/>
          </p:cNvSpPr>
          <p:nvPr>
            <p:ph type="body" sz="quarter" idx="3"/>
          </p:nvPr>
        </p:nvSpPr>
        <p:spPr>
          <a:xfrm>
            <a:off x="6172200" y="180898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8F81824-D92E-3148-8631-B9E15BA7C9B7}"/>
              </a:ext>
            </a:extLst>
          </p:cNvPr>
          <p:cNvSpPr>
            <a:spLocks noGrp="1"/>
          </p:cNvSpPr>
          <p:nvPr>
            <p:ph sz="quarter" idx="4"/>
          </p:nvPr>
        </p:nvSpPr>
        <p:spPr>
          <a:xfrm>
            <a:off x="6169024" y="2652558"/>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0" name="Straight Connector 9">
            <a:extLst>
              <a:ext uri="{FF2B5EF4-FFF2-40B4-BE49-F238E27FC236}">
                <a16:creationId xmlns:a16="http://schemas.microsoft.com/office/drawing/2014/main" id="{3901D32A-EF7D-4A8F-8C3D-DCEE87F66EEF}"/>
              </a:ext>
            </a:extLst>
          </p:cNvPr>
          <p:cNvCxnSpPr>
            <a:cxnSpLocks/>
          </p:cNvCxnSpPr>
          <p:nvPr userDrawn="1"/>
        </p:nvCxnSpPr>
        <p:spPr>
          <a:xfrm>
            <a:off x="838200" y="1681316"/>
            <a:ext cx="10514012" cy="0"/>
          </a:xfrm>
          <a:prstGeom prst="line">
            <a:avLst/>
          </a:prstGeom>
          <a:ln w="19050">
            <a:solidFill>
              <a:srgbClr val="B1282D"/>
            </a:solidFill>
          </a:ln>
        </p:spPr>
        <p:style>
          <a:lnRef idx="1">
            <a:schemeClr val="accent1"/>
          </a:lnRef>
          <a:fillRef idx="0">
            <a:schemeClr val="accent1"/>
          </a:fillRef>
          <a:effectRef idx="0">
            <a:schemeClr val="accent1"/>
          </a:effectRef>
          <a:fontRef idx="minor">
            <a:schemeClr val="tx1"/>
          </a:fontRef>
        </p:style>
      </p:cxnSp>
      <p:pic>
        <p:nvPicPr>
          <p:cNvPr id="7" name="Picture 6" descr="Text&#10;&#10;Description automatically generated">
            <a:extLst>
              <a:ext uri="{FF2B5EF4-FFF2-40B4-BE49-F238E27FC236}">
                <a16:creationId xmlns:a16="http://schemas.microsoft.com/office/drawing/2014/main" id="{F4A9F7EF-ED93-46FC-BABF-53642CA9996C}"/>
              </a:ext>
            </a:extLst>
          </p:cNvPr>
          <p:cNvPicPr>
            <a:picLocks noChangeAspect="1"/>
          </p:cNvPicPr>
          <p:nvPr userDrawn="1"/>
        </p:nvPicPr>
        <p:blipFill rotWithShape="1">
          <a:blip r:embed="rId2"/>
          <a:srcRect b="46667"/>
          <a:stretch/>
        </p:blipFill>
        <p:spPr>
          <a:xfrm>
            <a:off x="5735609" y="6473585"/>
            <a:ext cx="720779" cy="384415"/>
          </a:xfrm>
          <a:prstGeom prst="rect">
            <a:avLst/>
          </a:prstGeom>
        </p:spPr>
      </p:pic>
      <p:sp>
        <p:nvSpPr>
          <p:cNvPr id="12" name="TextBox 11">
            <a:extLst>
              <a:ext uri="{FF2B5EF4-FFF2-40B4-BE49-F238E27FC236}">
                <a16:creationId xmlns:a16="http://schemas.microsoft.com/office/drawing/2014/main" id="{57218F4B-C16A-40C5-B80F-A3FFB7459035}"/>
              </a:ext>
            </a:extLst>
          </p:cNvPr>
          <p:cNvSpPr txBox="1"/>
          <p:nvPr userDrawn="1"/>
        </p:nvSpPr>
        <p:spPr>
          <a:xfrm>
            <a:off x="10165763" y="6521916"/>
            <a:ext cx="1500026" cy="307777"/>
          </a:xfrm>
          <a:prstGeom prst="rect">
            <a:avLst/>
          </a:prstGeom>
          <a:noFill/>
        </p:spPr>
        <p:txBody>
          <a:bodyPr wrap="none" rtlCol="0">
            <a:spAutoFit/>
          </a:bodyPr>
          <a:lstStyle/>
          <a:p>
            <a:r>
              <a:rPr lang="en-US" sz="1400" dirty="0">
                <a:solidFill>
                  <a:schemeClr val="bg1"/>
                </a:solidFill>
                <a:latin typeface="Bodoni MT Condensed" panose="02070606080606020203" pitchFamily="18" charset="0"/>
              </a:rPr>
              <a:t>WWW.SFICOMPLIANCE.COM</a:t>
            </a:r>
          </a:p>
        </p:txBody>
      </p:sp>
      <p:sp>
        <p:nvSpPr>
          <p:cNvPr id="8" name="TextBox 7">
            <a:extLst>
              <a:ext uri="{FF2B5EF4-FFF2-40B4-BE49-F238E27FC236}">
                <a16:creationId xmlns:a16="http://schemas.microsoft.com/office/drawing/2014/main" id="{6884F2C3-0BF9-467C-B765-19C4E28ABBBF}"/>
              </a:ext>
            </a:extLst>
          </p:cNvPr>
          <p:cNvSpPr txBox="1"/>
          <p:nvPr userDrawn="1"/>
        </p:nvSpPr>
        <p:spPr>
          <a:xfrm>
            <a:off x="526211" y="6511903"/>
            <a:ext cx="1185324" cy="307777"/>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Bodoni MT Condensed" panose="02070606080606020203" pitchFamily="18" charset="0"/>
                <a:ea typeface="+mn-ea"/>
                <a:cs typeface="+mn-cs"/>
              </a:rPr>
              <a:t>EXCAVATION SAFETY</a:t>
            </a:r>
          </a:p>
        </p:txBody>
      </p:sp>
    </p:spTree>
    <p:extLst>
      <p:ext uri="{BB962C8B-B14F-4D97-AF65-F5344CB8AC3E}">
        <p14:creationId xmlns:p14="http://schemas.microsoft.com/office/powerpoint/2010/main" val="3828107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5B646-C598-D847-9E76-36A2E16D7C78}"/>
              </a:ext>
            </a:extLst>
          </p:cNvPr>
          <p:cNvSpPr>
            <a:spLocks noGrp="1"/>
          </p:cNvSpPr>
          <p:nvPr>
            <p:ph type="title" hasCustomPrompt="1"/>
          </p:nvPr>
        </p:nvSpPr>
        <p:spPr/>
        <p:txBody>
          <a:bodyPr/>
          <a:lstStyle/>
          <a:p>
            <a:r>
              <a:rPr lang="en-US" dirty="0"/>
              <a:t>CLICK TO EDIT MASTER TITLE STYLE</a:t>
            </a:r>
          </a:p>
        </p:txBody>
      </p:sp>
      <p:cxnSp>
        <p:nvCxnSpPr>
          <p:cNvPr id="6" name="Straight Connector 5">
            <a:extLst>
              <a:ext uri="{FF2B5EF4-FFF2-40B4-BE49-F238E27FC236}">
                <a16:creationId xmlns:a16="http://schemas.microsoft.com/office/drawing/2014/main" id="{F9798135-8061-4C31-BED3-0A15029D235B}"/>
              </a:ext>
            </a:extLst>
          </p:cNvPr>
          <p:cNvCxnSpPr>
            <a:cxnSpLocks/>
          </p:cNvCxnSpPr>
          <p:nvPr userDrawn="1"/>
        </p:nvCxnSpPr>
        <p:spPr>
          <a:xfrm>
            <a:off x="838200" y="1681316"/>
            <a:ext cx="10515600" cy="0"/>
          </a:xfrm>
          <a:prstGeom prst="line">
            <a:avLst/>
          </a:prstGeom>
          <a:ln w="19050">
            <a:solidFill>
              <a:srgbClr val="B1282D"/>
            </a:solidFill>
          </a:ln>
        </p:spPr>
        <p:style>
          <a:lnRef idx="1">
            <a:schemeClr val="accent1"/>
          </a:lnRef>
          <a:fillRef idx="0">
            <a:schemeClr val="accent1"/>
          </a:fillRef>
          <a:effectRef idx="0">
            <a:schemeClr val="accent1"/>
          </a:effectRef>
          <a:fontRef idx="minor">
            <a:schemeClr val="tx1"/>
          </a:fontRef>
        </p:style>
      </p:cxnSp>
      <p:pic>
        <p:nvPicPr>
          <p:cNvPr id="3" name="Picture 2" descr="Text&#10;&#10;Description automatically generated">
            <a:extLst>
              <a:ext uri="{FF2B5EF4-FFF2-40B4-BE49-F238E27FC236}">
                <a16:creationId xmlns:a16="http://schemas.microsoft.com/office/drawing/2014/main" id="{9F64A962-BCF3-4CCB-9E47-E8B6A3ADFFCE}"/>
              </a:ext>
            </a:extLst>
          </p:cNvPr>
          <p:cNvPicPr>
            <a:picLocks noChangeAspect="1"/>
          </p:cNvPicPr>
          <p:nvPr userDrawn="1"/>
        </p:nvPicPr>
        <p:blipFill rotWithShape="1">
          <a:blip r:embed="rId2"/>
          <a:srcRect b="46667"/>
          <a:stretch/>
        </p:blipFill>
        <p:spPr>
          <a:xfrm>
            <a:off x="5735609" y="6473585"/>
            <a:ext cx="720779" cy="384415"/>
          </a:xfrm>
          <a:prstGeom prst="rect">
            <a:avLst/>
          </a:prstGeom>
        </p:spPr>
      </p:pic>
      <p:sp>
        <p:nvSpPr>
          <p:cNvPr id="4" name="TextBox 3">
            <a:extLst>
              <a:ext uri="{FF2B5EF4-FFF2-40B4-BE49-F238E27FC236}">
                <a16:creationId xmlns:a16="http://schemas.microsoft.com/office/drawing/2014/main" id="{1341054F-3934-4AAB-A94B-D4830FDC526E}"/>
              </a:ext>
            </a:extLst>
          </p:cNvPr>
          <p:cNvSpPr txBox="1"/>
          <p:nvPr userDrawn="1"/>
        </p:nvSpPr>
        <p:spPr>
          <a:xfrm>
            <a:off x="10165763" y="6521916"/>
            <a:ext cx="1500026" cy="307777"/>
          </a:xfrm>
          <a:prstGeom prst="rect">
            <a:avLst/>
          </a:prstGeom>
          <a:noFill/>
        </p:spPr>
        <p:txBody>
          <a:bodyPr wrap="none" rtlCol="0">
            <a:spAutoFit/>
          </a:bodyPr>
          <a:lstStyle/>
          <a:p>
            <a:r>
              <a:rPr lang="en-US" sz="1400" dirty="0">
                <a:solidFill>
                  <a:schemeClr val="bg1"/>
                </a:solidFill>
                <a:latin typeface="Bodoni MT Condensed" panose="02070606080606020203" pitchFamily="18" charset="0"/>
              </a:rPr>
              <a:t>WWW.SFICOMPLIANCE.COM</a:t>
            </a:r>
          </a:p>
        </p:txBody>
      </p:sp>
      <p:sp>
        <p:nvSpPr>
          <p:cNvPr id="5" name="TextBox 4">
            <a:extLst>
              <a:ext uri="{FF2B5EF4-FFF2-40B4-BE49-F238E27FC236}">
                <a16:creationId xmlns:a16="http://schemas.microsoft.com/office/drawing/2014/main" id="{E3D68639-862F-4E4C-B0FD-79912CC6C86B}"/>
              </a:ext>
            </a:extLst>
          </p:cNvPr>
          <p:cNvSpPr txBox="1"/>
          <p:nvPr userDrawn="1"/>
        </p:nvSpPr>
        <p:spPr>
          <a:xfrm>
            <a:off x="526211" y="6511903"/>
            <a:ext cx="1185324" cy="307777"/>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Bodoni MT Condensed" panose="02070606080606020203" pitchFamily="18" charset="0"/>
                <a:ea typeface="+mn-ea"/>
                <a:cs typeface="+mn-cs"/>
              </a:rPr>
              <a:t>EXCAVATION SAFETY</a:t>
            </a:r>
          </a:p>
        </p:txBody>
      </p:sp>
    </p:spTree>
    <p:extLst>
      <p:ext uri="{BB962C8B-B14F-4D97-AF65-F5344CB8AC3E}">
        <p14:creationId xmlns:p14="http://schemas.microsoft.com/office/powerpoint/2010/main" val="1124721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Text&#10;&#10;Description automatically generated">
            <a:extLst>
              <a:ext uri="{FF2B5EF4-FFF2-40B4-BE49-F238E27FC236}">
                <a16:creationId xmlns:a16="http://schemas.microsoft.com/office/drawing/2014/main" id="{3184FED7-FC53-D64E-91B4-D37530BFB549}"/>
              </a:ext>
            </a:extLst>
          </p:cNvPr>
          <p:cNvPicPr>
            <a:picLocks noChangeAspect="1"/>
          </p:cNvPicPr>
          <p:nvPr userDrawn="1"/>
        </p:nvPicPr>
        <p:blipFill rotWithShape="1">
          <a:blip r:embed="rId2"/>
          <a:srcRect b="46667"/>
          <a:stretch/>
        </p:blipFill>
        <p:spPr>
          <a:xfrm>
            <a:off x="5735609" y="6473585"/>
            <a:ext cx="720779" cy="384415"/>
          </a:xfrm>
          <a:prstGeom prst="rect">
            <a:avLst/>
          </a:prstGeom>
        </p:spPr>
      </p:pic>
      <p:sp>
        <p:nvSpPr>
          <p:cNvPr id="8" name="TextBox 7">
            <a:extLst>
              <a:ext uri="{FF2B5EF4-FFF2-40B4-BE49-F238E27FC236}">
                <a16:creationId xmlns:a16="http://schemas.microsoft.com/office/drawing/2014/main" id="{E17A2ECE-C59F-DC4A-A0A9-A849C9B8ADB3}"/>
              </a:ext>
            </a:extLst>
          </p:cNvPr>
          <p:cNvSpPr txBox="1"/>
          <p:nvPr userDrawn="1"/>
        </p:nvSpPr>
        <p:spPr>
          <a:xfrm>
            <a:off x="10165763" y="6521916"/>
            <a:ext cx="1500026" cy="307777"/>
          </a:xfrm>
          <a:prstGeom prst="rect">
            <a:avLst/>
          </a:prstGeom>
          <a:noFill/>
        </p:spPr>
        <p:txBody>
          <a:bodyPr wrap="none" rtlCol="0">
            <a:spAutoFit/>
          </a:bodyPr>
          <a:lstStyle/>
          <a:p>
            <a:r>
              <a:rPr lang="en-US" sz="1400" dirty="0">
                <a:solidFill>
                  <a:schemeClr val="bg1"/>
                </a:solidFill>
                <a:latin typeface="Bodoni MT Condensed" panose="02070606080606020203" pitchFamily="18" charset="0"/>
              </a:rPr>
              <a:t>WWW.SFICOMPLIANCE.COM</a:t>
            </a:r>
          </a:p>
        </p:txBody>
      </p:sp>
      <p:sp>
        <p:nvSpPr>
          <p:cNvPr id="2" name="TextBox 1">
            <a:extLst>
              <a:ext uri="{FF2B5EF4-FFF2-40B4-BE49-F238E27FC236}">
                <a16:creationId xmlns:a16="http://schemas.microsoft.com/office/drawing/2014/main" id="{2DBF277A-EE60-46F0-862A-7BB1773272BB}"/>
              </a:ext>
            </a:extLst>
          </p:cNvPr>
          <p:cNvSpPr txBox="1"/>
          <p:nvPr userDrawn="1"/>
        </p:nvSpPr>
        <p:spPr>
          <a:xfrm>
            <a:off x="526211" y="6511903"/>
            <a:ext cx="1185324" cy="307777"/>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Bodoni MT Condensed" panose="02070606080606020203" pitchFamily="18" charset="0"/>
                <a:ea typeface="+mn-ea"/>
                <a:cs typeface="+mn-cs"/>
              </a:rPr>
              <a:t>EXCAVATION SAFETY</a:t>
            </a:r>
          </a:p>
        </p:txBody>
      </p:sp>
    </p:spTree>
    <p:extLst>
      <p:ext uri="{BB962C8B-B14F-4D97-AF65-F5344CB8AC3E}">
        <p14:creationId xmlns:p14="http://schemas.microsoft.com/office/powerpoint/2010/main" val="1641164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E30EB-FC31-DB43-87E3-50C4FEC1A9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846CB8E-3453-8D44-8F32-41762EF21FD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3CA1D82-6796-8640-B508-67A14228CE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9" name="Picture 8" descr="Text&#10;&#10;Description automatically generated">
            <a:extLst>
              <a:ext uri="{FF2B5EF4-FFF2-40B4-BE49-F238E27FC236}">
                <a16:creationId xmlns:a16="http://schemas.microsoft.com/office/drawing/2014/main" id="{17652F52-8AF9-9F44-A5E4-9DFD016BE5BE}"/>
              </a:ext>
            </a:extLst>
          </p:cNvPr>
          <p:cNvPicPr>
            <a:picLocks noChangeAspect="1"/>
          </p:cNvPicPr>
          <p:nvPr userDrawn="1"/>
        </p:nvPicPr>
        <p:blipFill rotWithShape="1">
          <a:blip r:embed="rId2"/>
          <a:srcRect b="46667"/>
          <a:stretch/>
        </p:blipFill>
        <p:spPr>
          <a:xfrm>
            <a:off x="5735609" y="6473585"/>
            <a:ext cx="720779" cy="384415"/>
          </a:xfrm>
          <a:prstGeom prst="rect">
            <a:avLst/>
          </a:prstGeom>
        </p:spPr>
      </p:pic>
      <p:sp>
        <p:nvSpPr>
          <p:cNvPr id="10" name="TextBox 9">
            <a:extLst>
              <a:ext uri="{FF2B5EF4-FFF2-40B4-BE49-F238E27FC236}">
                <a16:creationId xmlns:a16="http://schemas.microsoft.com/office/drawing/2014/main" id="{6B87ED5B-8057-1F4B-B464-0DCB85F61EC3}"/>
              </a:ext>
            </a:extLst>
          </p:cNvPr>
          <p:cNvSpPr txBox="1"/>
          <p:nvPr userDrawn="1"/>
        </p:nvSpPr>
        <p:spPr>
          <a:xfrm>
            <a:off x="10165763" y="6521916"/>
            <a:ext cx="1500026" cy="307777"/>
          </a:xfrm>
          <a:prstGeom prst="rect">
            <a:avLst/>
          </a:prstGeom>
          <a:noFill/>
        </p:spPr>
        <p:txBody>
          <a:bodyPr wrap="none" rtlCol="0">
            <a:spAutoFit/>
          </a:bodyPr>
          <a:lstStyle/>
          <a:p>
            <a:r>
              <a:rPr lang="en-US" sz="1400" dirty="0">
                <a:solidFill>
                  <a:schemeClr val="bg1"/>
                </a:solidFill>
                <a:latin typeface="Bodoni MT Condensed" panose="02070606080606020203" pitchFamily="18" charset="0"/>
              </a:rPr>
              <a:t>WWW.SFICOMPLIANCE.COM</a:t>
            </a:r>
          </a:p>
        </p:txBody>
      </p:sp>
      <p:sp>
        <p:nvSpPr>
          <p:cNvPr id="5" name="TextBox 4">
            <a:extLst>
              <a:ext uri="{FF2B5EF4-FFF2-40B4-BE49-F238E27FC236}">
                <a16:creationId xmlns:a16="http://schemas.microsoft.com/office/drawing/2014/main" id="{4188C1E9-8597-4193-B606-2C7BABDADE82}"/>
              </a:ext>
            </a:extLst>
          </p:cNvPr>
          <p:cNvSpPr txBox="1"/>
          <p:nvPr userDrawn="1"/>
        </p:nvSpPr>
        <p:spPr>
          <a:xfrm>
            <a:off x="526211" y="6511903"/>
            <a:ext cx="1185324" cy="307777"/>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Bodoni MT Condensed" panose="02070606080606020203" pitchFamily="18" charset="0"/>
                <a:ea typeface="+mn-ea"/>
                <a:cs typeface="+mn-cs"/>
              </a:rPr>
              <a:t>EXCAVATION SAFETY</a:t>
            </a:r>
          </a:p>
        </p:txBody>
      </p:sp>
    </p:spTree>
    <p:extLst>
      <p:ext uri="{BB962C8B-B14F-4D97-AF65-F5344CB8AC3E}">
        <p14:creationId xmlns:p14="http://schemas.microsoft.com/office/powerpoint/2010/main" val="401748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418AF-D172-104C-8743-342CFD5182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ED872FF-48A7-2D42-B3AF-EC6678A826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BD1A730-4EF8-374E-ADB2-BE603F952F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8" name="Picture 7" descr="Text&#10;&#10;Description automatically generated">
            <a:extLst>
              <a:ext uri="{FF2B5EF4-FFF2-40B4-BE49-F238E27FC236}">
                <a16:creationId xmlns:a16="http://schemas.microsoft.com/office/drawing/2014/main" id="{0CE71042-3102-2C4E-9198-245EE5B675F7}"/>
              </a:ext>
            </a:extLst>
          </p:cNvPr>
          <p:cNvPicPr>
            <a:picLocks noChangeAspect="1"/>
          </p:cNvPicPr>
          <p:nvPr userDrawn="1"/>
        </p:nvPicPr>
        <p:blipFill rotWithShape="1">
          <a:blip r:embed="rId2"/>
          <a:srcRect b="46667"/>
          <a:stretch/>
        </p:blipFill>
        <p:spPr>
          <a:xfrm>
            <a:off x="5735609" y="6473585"/>
            <a:ext cx="720779" cy="384415"/>
          </a:xfrm>
          <a:prstGeom prst="rect">
            <a:avLst/>
          </a:prstGeom>
        </p:spPr>
      </p:pic>
      <p:sp>
        <p:nvSpPr>
          <p:cNvPr id="10" name="TextBox 9">
            <a:extLst>
              <a:ext uri="{FF2B5EF4-FFF2-40B4-BE49-F238E27FC236}">
                <a16:creationId xmlns:a16="http://schemas.microsoft.com/office/drawing/2014/main" id="{55AE99CB-E9FA-B14C-AEA5-3F91CC7D6719}"/>
              </a:ext>
            </a:extLst>
          </p:cNvPr>
          <p:cNvSpPr txBox="1"/>
          <p:nvPr userDrawn="1"/>
        </p:nvSpPr>
        <p:spPr>
          <a:xfrm>
            <a:off x="10165763" y="6521916"/>
            <a:ext cx="1500026" cy="307777"/>
          </a:xfrm>
          <a:prstGeom prst="rect">
            <a:avLst/>
          </a:prstGeom>
          <a:noFill/>
        </p:spPr>
        <p:txBody>
          <a:bodyPr wrap="none" rtlCol="0">
            <a:spAutoFit/>
          </a:bodyPr>
          <a:lstStyle/>
          <a:p>
            <a:r>
              <a:rPr lang="en-US" sz="1400" dirty="0">
                <a:solidFill>
                  <a:schemeClr val="bg1"/>
                </a:solidFill>
                <a:latin typeface="Bodoni MT Condensed" panose="02070606080606020203" pitchFamily="18" charset="0"/>
              </a:rPr>
              <a:t>WWW.SFICOMPLIANCE.COM</a:t>
            </a:r>
          </a:p>
        </p:txBody>
      </p:sp>
      <p:sp>
        <p:nvSpPr>
          <p:cNvPr id="5" name="TextBox 4">
            <a:extLst>
              <a:ext uri="{FF2B5EF4-FFF2-40B4-BE49-F238E27FC236}">
                <a16:creationId xmlns:a16="http://schemas.microsoft.com/office/drawing/2014/main" id="{4E82F4ED-3FA9-48EF-B181-2110BF680C96}"/>
              </a:ext>
            </a:extLst>
          </p:cNvPr>
          <p:cNvSpPr txBox="1"/>
          <p:nvPr userDrawn="1"/>
        </p:nvSpPr>
        <p:spPr>
          <a:xfrm>
            <a:off x="526211" y="6511903"/>
            <a:ext cx="1185324" cy="307777"/>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Bodoni MT Condensed" panose="02070606080606020203" pitchFamily="18" charset="0"/>
                <a:ea typeface="+mn-ea"/>
                <a:cs typeface="+mn-cs"/>
              </a:rPr>
              <a:t>EXCAVATION SAFETY</a:t>
            </a:r>
          </a:p>
        </p:txBody>
      </p:sp>
    </p:spTree>
    <p:extLst>
      <p:ext uri="{BB962C8B-B14F-4D97-AF65-F5344CB8AC3E}">
        <p14:creationId xmlns:p14="http://schemas.microsoft.com/office/powerpoint/2010/main" val="2560305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0688C-583B-5242-B49D-1A966C56174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39BD8D-D0A6-F240-A7BE-190C7EEC04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130543-AEC7-894E-AD54-8E217D0DE6AC}"/>
              </a:ext>
            </a:extLst>
          </p:cNvPr>
          <p:cNvSpPr>
            <a:spLocks noGrp="1"/>
          </p:cNvSpPr>
          <p:nvPr>
            <p:ph type="dt" sz="half" idx="10"/>
          </p:nvPr>
        </p:nvSpPr>
        <p:spPr>
          <a:xfrm>
            <a:off x="838200" y="6356350"/>
            <a:ext cx="2743200" cy="365125"/>
          </a:xfrm>
          <a:prstGeom prst="rect">
            <a:avLst/>
          </a:prstGeom>
        </p:spPr>
        <p:txBody>
          <a:bodyPr/>
          <a:lstStyle/>
          <a:p>
            <a:fld id="{E6B6CFFF-B86D-A34A-8339-99B14A5FC295}" type="datetimeFigureOut">
              <a:rPr lang="en-US" smtClean="0"/>
              <a:t>4/21/2026</a:t>
            </a:fld>
            <a:endParaRPr lang="en-US"/>
          </a:p>
        </p:txBody>
      </p:sp>
      <p:sp>
        <p:nvSpPr>
          <p:cNvPr id="5" name="Footer Placeholder 4">
            <a:extLst>
              <a:ext uri="{FF2B5EF4-FFF2-40B4-BE49-F238E27FC236}">
                <a16:creationId xmlns:a16="http://schemas.microsoft.com/office/drawing/2014/main" id="{B2234A2A-C668-3947-9F53-A788D3F784DA}"/>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15DFEE3-6B15-324C-AFAB-0B774CC5EBB7}"/>
              </a:ext>
            </a:extLst>
          </p:cNvPr>
          <p:cNvSpPr>
            <a:spLocks noGrp="1"/>
          </p:cNvSpPr>
          <p:nvPr>
            <p:ph type="sldNum" sz="quarter" idx="12"/>
          </p:nvPr>
        </p:nvSpPr>
        <p:spPr>
          <a:xfrm>
            <a:off x="8610600" y="6356350"/>
            <a:ext cx="2743200" cy="365125"/>
          </a:xfrm>
          <a:prstGeom prst="rect">
            <a:avLst/>
          </a:prstGeom>
        </p:spPr>
        <p:txBody>
          <a:bodyPr/>
          <a:lstStyle/>
          <a:p>
            <a:fld id="{C47FEC38-AE3E-284F-8C8A-1A5286E5291F}" type="slidenum">
              <a:rPr lang="en-US" smtClean="0"/>
              <a:t>‹#›</a:t>
            </a:fld>
            <a:endParaRPr lang="en-US"/>
          </a:p>
        </p:txBody>
      </p:sp>
    </p:spTree>
    <p:extLst>
      <p:ext uri="{BB962C8B-B14F-4D97-AF65-F5344CB8AC3E}">
        <p14:creationId xmlns:p14="http://schemas.microsoft.com/office/powerpoint/2010/main" val="13029789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5633157-C8EF-C244-BD4B-4EF2C18D497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12FEA65-6CD6-F240-B285-1130BC44C1E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A20D355-3EF5-984E-B96B-EA752E97B09C}"/>
              </a:ext>
            </a:extLst>
          </p:cNvPr>
          <p:cNvSpPr>
            <a:spLocks noGrp="1"/>
          </p:cNvSpPr>
          <p:nvPr>
            <p:ph type="dt" sz="half" idx="10"/>
          </p:nvPr>
        </p:nvSpPr>
        <p:spPr>
          <a:xfrm>
            <a:off x="838200" y="6356350"/>
            <a:ext cx="2743200" cy="365125"/>
          </a:xfrm>
          <a:prstGeom prst="rect">
            <a:avLst/>
          </a:prstGeom>
        </p:spPr>
        <p:txBody>
          <a:bodyPr/>
          <a:lstStyle/>
          <a:p>
            <a:fld id="{E6B6CFFF-B86D-A34A-8339-99B14A5FC295}" type="datetimeFigureOut">
              <a:rPr lang="en-US" smtClean="0"/>
              <a:t>4/21/2026</a:t>
            </a:fld>
            <a:endParaRPr lang="en-US"/>
          </a:p>
        </p:txBody>
      </p:sp>
      <p:sp>
        <p:nvSpPr>
          <p:cNvPr id="5" name="Footer Placeholder 4">
            <a:extLst>
              <a:ext uri="{FF2B5EF4-FFF2-40B4-BE49-F238E27FC236}">
                <a16:creationId xmlns:a16="http://schemas.microsoft.com/office/drawing/2014/main" id="{FD4FA04C-9EDB-CC41-ABF5-F1B67C67602B}"/>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34DDCDF-1A94-3749-9D3F-2BA97DCCAE88}"/>
              </a:ext>
            </a:extLst>
          </p:cNvPr>
          <p:cNvSpPr>
            <a:spLocks noGrp="1"/>
          </p:cNvSpPr>
          <p:nvPr>
            <p:ph type="sldNum" sz="quarter" idx="12"/>
          </p:nvPr>
        </p:nvSpPr>
        <p:spPr>
          <a:xfrm>
            <a:off x="8610600" y="6356350"/>
            <a:ext cx="2743200" cy="365125"/>
          </a:xfrm>
          <a:prstGeom prst="rect">
            <a:avLst/>
          </a:prstGeom>
        </p:spPr>
        <p:txBody>
          <a:bodyPr/>
          <a:lstStyle/>
          <a:p>
            <a:fld id="{C47FEC38-AE3E-284F-8C8A-1A5286E5291F}" type="slidenum">
              <a:rPr lang="en-US" smtClean="0"/>
              <a:t>‹#›</a:t>
            </a:fld>
            <a:endParaRPr lang="en-US"/>
          </a:p>
        </p:txBody>
      </p:sp>
    </p:spTree>
    <p:extLst>
      <p:ext uri="{BB962C8B-B14F-4D97-AF65-F5344CB8AC3E}">
        <p14:creationId xmlns:p14="http://schemas.microsoft.com/office/powerpoint/2010/main" val="1331116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4165"/>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270A31-944F-4A1E-8405-8879B74D26F6}"/>
              </a:ext>
            </a:extLst>
          </p:cNvPr>
          <p:cNvSpPr/>
          <p:nvPr userDrawn="1"/>
        </p:nvSpPr>
        <p:spPr>
          <a:xfrm>
            <a:off x="345281" y="371475"/>
            <a:ext cx="11501437" cy="61150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4E4FFA31-F600-254A-87CB-7680D042FD84}"/>
              </a:ext>
            </a:extLst>
          </p:cNvPr>
          <p:cNvSpPr>
            <a:spLocks noGrp="1"/>
          </p:cNvSpPr>
          <p:nvPr>
            <p:ph type="title"/>
          </p:nvPr>
        </p:nvSpPr>
        <p:spPr>
          <a:xfrm>
            <a:off x="838200" y="54210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E424995-5379-5044-8242-043A73C9654C}"/>
              </a:ext>
            </a:extLst>
          </p:cNvPr>
          <p:cNvSpPr>
            <a:spLocks noGrp="1"/>
          </p:cNvSpPr>
          <p:nvPr>
            <p:ph type="body" idx="1"/>
          </p:nvPr>
        </p:nvSpPr>
        <p:spPr>
          <a:xfrm>
            <a:off x="838200" y="1963276"/>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42992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400" kern="1200">
          <a:solidFill>
            <a:schemeClr val="accent1">
              <a:lumMod val="50000"/>
            </a:schemeClr>
          </a:solidFill>
          <a:latin typeface="Bodoni MT Condensed" panose="02070606080606020203"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Bodoni MT" panose="02070603080606020203" pitchFamily="18"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Bodoni MT" panose="02070603080606020203" pitchFamily="18"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Bodoni MT" panose="02070603080606020203" pitchFamily="18"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Bodoni MT" panose="02070603080606020203" pitchFamily="18"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Bodoni MT" panose="02070603080606020203"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mailto:steve@sficompliance.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84165"/>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DEB9207-426D-6B42-A421-22704CA5C60D}"/>
              </a:ext>
            </a:extLst>
          </p:cNvPr>
          <p:cNvSpPr/>
          <p:nvPr/>
        </p:nvSpPr>
        <p:spPr>
          <a:xfrm>
            <a:off x="345281" y="371475"/>
            <a:ext cx="11501437" cy="61150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D2FEC1D-0CFD-F34E-B19A-F924F1EC1FD4}"/>
              </a:ext>
            </a:extLst>
          </p:cNvPr>
          <p:cNvSpPr>
            <a:spLocks noGrp="1"/>
          </p:cNvSpPr>
          <p:nvPr>
            <p:ph type="ctrTitle"/>
          </p:nvPr>
        </p:nvSpPr>
        <p:spPr>
          <a:xfrm>
            <a:off x="1518736" y="1115941"/>
            <a:ext cx="9144000" cy="1166259"/>
          </a:xfrm>
        </p:spPr>
        <p:txBody>
          <a:bodyPr>
            <a:noAutofit/>
          </a:bodyPr>
          <a:lstStyle/>
          <a:p>
            <a:r>
              <a:rPr lang="en-US" sz="6600" dirty="0">
                <a:solidFill>
                  <a:srgbClr val="184165"/>
                </a:solidFill>
                <a:latin typeface="+mn-lt"/>
              </a:rPr>
              <a:t>Fall Protection Exception</a:t>
            </a:r>
          </a:p>
        </p:txBody>
      </p:sp>
      <p:pic>
        <p:nvPicPr>
          <p:cNvPr id="10" name="Picture 9" descr="A close up of a sign&#10;&#10;Description automatically generated">
            <a:extLst>
              <a:ext uri="{FF2B5EF4-FFF2-40B4-BE49-F238E27FC236}">
                <a16:creationId xmlns:a16="http://schemas.microsoft.com/office/drawing/2014/main" id="{4B803D20-1927-4119-A603-4D4204756B07}"/>
              </a:ext>
            </a:extLst>
          </p:cNvPr>
          <p:cNvPicPr>
            <a:picLocks noChangeAspect="1"/>
          </p:cNvPicPr>
          <p:nvPr/>
        </p:nvPicPr>
        <p:blipFill>
          <a:blip r:embed="rId3"/>
          <a:stretch>
            <a:fillRect/>
          </a:stretch>
        </p:blipFill>
        <p:spPr>
          <a:xfrm>
            <a:off x="1572178" y="5398105"/>
            <a:ext cx="636049" cy="636049"/>
          </a:xfrm>
          <a:prstGeom prst="rect">
            <a:avLst/>
          </a:prstGeom>
        </p:spPr>
      </p:pic>
      <p:sp>
        <p:nvSpPr>
          <p:cNvPr id="11" name="Title 1">
            <a:extLst>
              <a:ext uri="{FF2B5EF4-FFF2-40B4-BE49-F238E27FC236}">
                <a16:creationId xmlns:a16="http://schemas.microsoft.com/office/drawing/2014/main" id="{4189BCDC-7132-4618-A387-E7737083A42D}"/>
              </a:ext>
            </a:extLst>
          </p:cNvPr>
          <p:cNvSpPr txBox="1">
            <a:spLocks/>
          </p:cNvSpPr>
          <p:nvPr/>
        </p:nvSpPr>
        <p:spPr>
          <a:xfrm>
            <a:off x="-223424" y="5976920"/>
            <a:ext cx="4227251" cy="460430"/>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000" b="0" i="0" u="none" strike="noStrike" kern="1200" cap="none" spc="0" normalizeH="0" baseline="0" noProof="0" dirty="0">
                <a:ln>
                  <a:noFill/>
                </a:ln>
                <a:solidFill>
                  <a:srgbClr val="184165"/>
                </a:solidFill>
                <a:effectLst/>
                <a:uLnTx/>
                <a:uFillTx/>
                <a:latin typeface="Bodoni MT Condensed" panose="02070606080606020203" pitchFamily="18" charset="0"/>
                <a:ea typeface="+mj-ea"/>
                <a:cs typeface="+mj-cs"/>
              </a:rPr>
              <a:t>WWW.SFICOMPLIANCE.COM</a:t>
            </a:r>
          </a:p>
        </p:txBody>
      </p:sp>
      <p:pic>
        <p:nvPicPr>
          <p:cNvPr id="13" name="Picture 12" descr="A sign on a pole&#10;&#10;Description automatically generated">
            <a:extLst>
              <a:ext uri="{FF2B5EF4-FFF2-40B4-BE49-F238E27FC236}">
                <a16:creationId xmlns:a16="http://schemas.microsoft.com/office/drawing/2014/main" id="{D8AC459A-24F7-4222-9C40-C09094E4866B}"/>
              </a:ext>
            </a:extLst>
          </p:cNvPr>
          <p:cNvPicPr>
            <a:picLocks noChangeAspect="1"/>
          </p:cNvPicPr>
          <p:nvPr/>
        </p:nvPicPr>
        <p:blipFill rotWithShape="1">
          <a:blip r:embed="rId4"/>
          <a:srcRect t="11365"/>
          <a:stretch/>
        </p:blipFill>
        <p:spPr>
          <a:xfrm>
            <a:off x="9849636" y="5404453"/>
            <a:ext cx="720848" cy="638927"/>
          </a:xfrm>
          <a:prstGeom prst="rect">
            <a:avLst/>
          </a:prstGeom>
        </p:spPr>
      </p:pic>
      <p:sp>
        <p:nvSpPr>
          <p:cNvPr id="15" name="Title 1">
            <a:extLst>
              <a:ext uri="{FF2B5EF4-FFF2-40B4-BE49-F238E27FC236}">
                <a16:creationId xmlns:a16="http://schemas.microsoft.com/office/drawing/2014/main" id="{18F65E63-E313-4227-B137-63010AA037A3}"/>
              </a:ext>
            </a:extLst>
          </p:cNvPr>
          <p:cNvSpPr txBox="1">
            <a:spLocks/>
          </p:cNvSpPr>
          <p:nvPr/>
        </p:nvSpPr>
        <p:spPr>
          <a:xfrm>
            <a:off x="8096435" y="5976920"/>
            <a:ext cx="4227251" cy="46043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000" b="0" i="0" u="none" strike="noStrike" kern="1200" cap="none" spc="0" normalizeH="0" baseline="0" noProof="0" dirty="0">
                <a:ln>
                  <a:noFill/>
                </a:ln>
                <a:solidFill>
                  <a:srgbClr val="184165"/>
                </a:solidFill>
                <a:effectLst/>
                <a:uLnTx/>
                <a:uFillTx/>
                <a:latin typeface="Bodoni MT Condensed" panose="02070606080606020203" pitchFamily="18" charset="0"/>
                <a:ea typeface="+mj-ea"/>
                <a:cs typeface="+mj-cs"/>
              </a:rPr>
              <a:t>CUSTOMERSERVICE@SFICOMPLIANCE.COM</a:t>
            </a:r>
          </a:p>
        </p:txBody>
      </p:sp>
      <p:sp>
        <p:nvSpPr>
          <p:cNvPr id="17" name="Title 1">
            <a:extLst>
              <a:ext uri="{FF2B5EF4-FFF2-40B4-BE49-F238E27FC236}">
                <a16:creationId xmlns:a16="http://schemas.microsoft.com/office/drawing/2014/main" id="{A52EBC9E-1231-4D01-BC16-6BC087F24420}"/>
              </a:ext>
            </a:extLst>
          </p:cNvPr>
          <p:cNvSpPr txBox="1">
            <a:spLocks/>
          </p:cNvSpPr>
          <p:nvPr/>
        </p:nvSpPr>
        <p:spPr>
          <a:xfrm>
            <a:off x="3984518" y="5979168"/>
            <a:ext cx="4227251" cy="46043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000" b="0" i="0" u="none" strike="noStrike" kern="1200" cap="none" spc="0" normalizeH="0" baseline="0" noProof="0" dirty="0">
                <a:ln>
                  <a:noFill/>
                </a:ln>
                <a:solidFill>
                  <a:srgbClr val="184165"/>
                </a:solidFill>
                <a:effectLst/>
                <a:uLnTx/>
                <a:uFillTx/>
                <a:latin typeface="Bodoni MT Condensed" panose="02070606080606020203" pitchFamily="18" charset="0"/>
                <a:ea typeface="+mj-ea"/>
                <a:cs typeface="+mj-cs"/>
              </a:rPr>
              <a:t>800-727-5051</a:t>
            </a:r>
          </a:p>
        </p:txBody>
      </p:sp>
      <p:pic>
        <p:nvPicPr>
          <p:cNvPr id="19" name="Picture 18" descr="A close up of a sign&#10;&#10;Description automatically generated">
            <a:extLst>
              <a:ext uri="{FF2B5EF4-FFF2-40B4-BE49-F238E27FC236}">
                <a16:creationId xmlns:a16="http://schemas.microsoft.com/office/drawing/2014/main" id="{1B6D3A86-6317-420B-A421-E8B33C69BCA0}"/>
              </a:ext>
            </a:extLst>
          </p:cNvPr>
          <p:cNvPicPr>
            <a:picLocks noChangeAspect="1"/>
          </p:cNvPicPr>
          <p:nvPr/>
        </p:nvPicPr>
        <p:blipFill>
          <a:blip r:embed="rId5"/>
          <a:stretch>
            <a:fillRect/>
          </a:stretch>
        </p:blipFill>
        <p:spPr>
          <a:xfrm>
            <a:off x="5765304" y="5381818"/>
            <a:ext cx="650865" cy="650865"/>
          </a:xfrm>
          <a:prstGeom prst="rect">
            <a:avLst/>
          </a:prstGeom>
        </p:spPr>
      </p:pic>
      <p:pic>
        <p:nvPicPr>
          <p:cNvPr id="5" name="Picture 4" descr="A close-up of a logo&#10;&#10;AI-generated content may be incorrect.">
            <a:extLst>
              <a:ext uri="{FF2B5EF4-FFF2-40B4-BE49-F238E27FC236}">
                <a16:creationId xmlns:a16="http://schemas.microsoft.com/office/drawing/2014/main" id="{3DC10C62-B127-607C-7CD8-4C8951566AF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37656" y="2180841"/>
            <a:ext cx="3657607" cy="3075438"/>
          </a:xfrm>
          <a:prstGeom prst="rect">
            <a:avLst/>
          </a:prstGeom>
        </p:spPr>
      </p:pic>
    </p:spTree>
    <p:extLst>
      <p:ext uri="{BB962C8B-B14F-4D97-AF65-F5344CB8AC3E}">
        <p14:creationId xmlns:p14="http://schemas.microsoft.com/office/powerpoint/2010/main" val="15985222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CE73B-8ED9-D167-F07D-DF2D6E8111D4}"/>
              </a:ext>
            </a:extLst>
          </p:cNvPr>
          <p:cNvSpPr>
            <a:spLocks noGrp="1"/>
          </p:cNvSpPr>
          <p:nvPr>
            <p:ph type="title"/>
          </p:nvPr>
        </p:nvSpPr>
        <p:spPr/>
        <p:txBody>
          <a:bodyPr/>
          <a:lstStyle/>
          <a:p>
            <a:r>
              <a:rPr lang="en-US" dirty="0"/>
              <a:t>Subpart M, Fall Protection: 1926.500(a)(1)</a:t>
            </a:r>
          </a:p>
        </p:txBody>
      </p:sp>
      <p:sp>
        <p:nvSpPr>
          <p:cNvPr id="3" name="Content Placeholder 2">
            <a:extLst>
              <a:ext uri="{FF2B5EF4-FFF2-40B4-BE49-F238E27FC236}">
                <a16:creationId xmlns:a16="http://schemas.microsoft.com/office/drawing/2014/main" id="{C534EFC1-0F4F-7335-1211-3D050CD855E6}"/>
              </a:ext>
            </a:extLst>
          </p:cNvPr>
          <p:cNvSpPr>
            <a:spLocks noGrp="1"/>
          </p:cNvSpPr>
          <p:nvPr>
            <p:ph idx="1"/>
          </p:nvPr>
        </p:nvSpPr>
        <p:spPr/>
        <p:txBody>
          <a:bodyPr>
            <a:normAutofit lnSpcReduction="10000"/>
          </a:bodyPr>
          <a:lstStyle/>
          <a:p>
            <a:r>
              <a:rPr lang="en-US" dirty="0">
                <a:latin typeface="+mn-lt"/>
              </a:rPr>
              <a:t>This subpart sets forth requirements and criteria for fall protection in construction workplaces covered under 29 CFR part 1926. </a:t>
            </a:r>
            <a:r>
              <a:rPr lang="en-US" dirty="0">
                <a:highlight>
                  <a:srgbClr val="FFFF00"/>
                </a:highlight>
                <a:latin typeface="+mn-lt"/>
              </a:rPr>
              <a:t>Exception: The provisions of this subpart do not apply when employees are making an inspection, investigation, or assessment of workplace conditions prior to the actual start of construction work or after all construction work has been completed.</a:t>
            </a:r>
          </a:p>
          <a:p>
            <a:endParaRPr lang="en-US" dirty="0">
              <a:latin typeface="+mn-lt"/>
            </a:endParaRPr>
          </a:p>
          <a:p>
            <a:r>
              <a:rPr lang="en-US" dirty="0">
                <a:latin typeface="+mn-lt"/>
              </a:rPr>
              <a:t>Any employee?</a:t>
            </a:r>
          </a:p>
          <a:p>
            <a:r>
              <a:rPr lang="en-US" dirty="0">
                <a:latin typeface="+mn-lt"/>
              </a:rPr>
              <a:t>Any inspection?</a:t>
            </a:r>
          </a:p>
          <a:p>
            <a:r>
              <a:rPr lang="en-US" dirty="0">
                <a:latin typeface="+mn-lt"/>
              </a:rPr>
              <a:t>Any time?</a:t>
            </a:r>
          </a:p>
        </p:txBody>
      </p:sp>
    </p:spTree>
    <p:extLst>
      <p:ext uri="{BB962C8B-B14F-4D97-AF65-F5344CB8AC3E}">
        <p14:creationId xmlns:p14="http://schemas.microsoft.com/office/powerpoint/2010/main" val="1980435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655F1-A7A1-D22E-3920-5107C91DDF10}"/>
              </a:ext>
            </a:extLst>
          </p:cNvPr>
          <p:cNvSpPr>
            <a:spLocks noGrp="1"/>
          </p:cNvSpPr>
          <p:nvPr>
            <p:ph type="title"/>
          </p:nvPr>
        </p:nvSpPr>
        <p:spPr/>
        <p:txBody>
          <a:bodyPr/>
          <a:lstStyle/>
          <a:p>
            <a:r>
              <a:rPr lang="en-US" dirty="0"/>
              <a:t>Implementation</a:t>
            </a:r>
          </a:p>
        </p:txBody>
      </p:sp>
      <p:sp>
        <p:nvSpPr>
          <p:cNvPr id="3" name="Content Placeholder 2">
            <a:extLst>
              <a:ext uri="{FF2B5EF4-FFF2-40B4-BE49-F238E27FC236}">
                <a16:creationId xmlns:a16="http://schemas.microsoft.com/office/drawing/2014/main" id="{ACD4E591-3F28-23AA-4025-4A625CD46895}"/>
              </a:ext>
            </a:extLst>
          </p:cNvPr>
          <p:cNvSpPr>
            <a:spLocks noGrp="1"/>
          </p:cNvSpPr>
          <p:nvPr>
            <p:ph idx="1"/>
          </p:nvPr>
        </p:nvSpPr>
        <p:spPr/>
        <p:txBody>
          <a:bodyPr>
            <a:normAutofit/>
          </a:bodyPr>
          <a:lstStyle/>
          <a:p>
            <a:r>
              <a:rPr lang="en-US" dirty="0">
                <a:latin typeface="+mn-lt"/>
              </a:rPr>
              <a:t>Often times taken at face-value, or</a:t>
            </a:r>
          </a:p>
          <a:p>
            <a:r>
              <a:rPr lang="en-US" dirty="0">
                <a:latin typeface="+mn-lt"/>
              </a:rPr>
              <a:t>Misinterpreted, or</a:t>
            </a:r>
          </a:p>
          <a:p>
            <a:r>
              <a:rPr lang="en-US" dirty="0">
                <a:latin typeface="+mn-lt"/>
              </a:rPr>
              <a:t>Misapplied, or</a:t>
            </a:r>
          </a:p>
          <a:p>
            <a:r>
              <a:rPr lang="en-US" dirty="0">
                <a:latin typeface="+mn-lt"/>
              </a:rPr>
              <a:t>All of the above.</a:t>
            </a:r>
          </a:p>
          <a:p>
            <a:r>
              <a:rPr lang="en-US" dirty="0">
                <a:latin typeface="+mn-lt"/>
              </a:rPr>
              <a:t>Commenter to final fall protection rule stated:</a:t>
            </a:r>
          </a:p>
          <a:p>
            <a:pPr lvl="1"/>
            <a:r>
              <a:rPr lang="en-US" dirty="0">
                <a:latin typeface="+mn-lt"/>
              </a:rPr>
              <a:t>“Superintendents, foremen, and other company officials will never have to be protected during the entire job, because they will say that they are only inspecting.”</a:t>
            </a:r>
          </a:p>
          <a:p>
            <a:endParaRPr lang="en-US" i="1" dirty="0"/>
          </a:p>
        </p:txBody>
      </p:sp>
    </p:spTree>
    <p:extLst>
      <p:ext uri="{BB962C8B-B14F-4D97-AF65-F5344CB8AC3E}">
        <p14:creationId xmlns:p14="http://schemas.microsoft.com/office/powerpoint/2010/main" val="13670879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A6507-5EB8-63C4-CB86-221C650104B8}"/>
              </a:ext>
            </a:extLst>
          </p:cNvPr>
          <p:cNvSpPr>
            <a:spLocks noGrp="1"/>
          </p:cNvSpPr>
          <p:nvPr>
            <p:ph type="title"/>
          </p:nvPr>
        </p:nvSpPr>
        <p:spPr/>
        <p:txBody>
          <a:bodyPr/>
          <a:lstStyle/>
          <a:p>
            <a:r>
              <a:rPr lang="en-US" dirty="0"/>
              <a:t>Letter of Interpretation</a:t>
            </a:r>
          </a:p>
        </p:txBody>
      </p:sp>
      <p:sp>
        <p:nvSpPr>
          <p:cNvPr id="3" name="Content Placeholder 2">
            <a:extLst>
              <a:ext uri="{FF2B5EF4-FFF2-40B4-BE49-F238E27FC236}">
                <a16:creationId xmlns:a16="http://schemas.microsoft.com/office/drawing/2014/main" id="{BB3EB18C-BEB3-665C-E2F6-5DE507A92B2A}"/>
              </a:ext>
            </a:extLst>
          </p:cNvPr>
          <p:cNvSpPr>
            <a:spLocks noGrp="1"/>
          </p:cNvSpPr>
          <p:nvPr>
            <p:ph idx="1"/>
          </p:nvPr>
        </p:nvSpPr>
        <p:spPr/>
        <p:txBody>
          <a:bodyPr/>
          <a:lstStyle/>
          <a:p>
            <a:r>
              <a:rPr lang="en-US" dirty="0">
                <a:latin typeface="+mn-lt"/>
              </a:rPr>
              <a:t>“Interpretation of OSHA Fall Protection Exemption (29 CFR § 1926.500(a)(1)) during inspection, investigation, and assessment activities.”</a:t>
            </a:r>
          </a:p>
          <a:p>
            <a:r>
              <a:rPr lang="en-US" dirty="0">
                <a:latin typeface="+mn-lt"/>
              </a:rPr>
              <a:t>Provides detail regarding the </a:t>
            </a:r>
            <a:r>
              <a:rPr lang="en-US" u="sng" dirty="0">
                <a:latin typeface="+mn-lt"/>
              </a:rPr>
              <a:t>intent</a:t>
            </a:r>
            <a:r>
              <a:rPr lang="en-US" dirty="0">
                <a:latin typeface="+mn-lt"/>
              </a:rPr>
              <a:t> of the provision.</a:t>
            </a:r>
          </a:p>
          <a:p>
            <a:pPr lvl="1"/>
            <a:r>
              <a:rPr lang="en-US" dirty="0">
                <a:latin typeface="+mn-lt"/>
              </a:rPr>
              <a:t>This is what it says, but this is what it means.</a:t>
            </a:r>
          </a:p>
        </p:txBody>
      </p:sp>
    </p:spTree>
    <p:extLst>
      <p:ext uri="{BB962C8B-B14F-4D97-AF65-F5344CB8AC3E}">
        <p14:creationId xmlns:p14="http://schemas.microsoft.com/office/powerpoint/2010/main" val="1580329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A300E-9F73-6A84-0ECC-89CF1E973274}"/>
              </a:ext>
            </a:extLst>
          </p:cNvPr>
          <p:cNvSpPr>
            <a:spLocks noGrp="1"/>
          </p:cNvSpPr>
          <p:nvPr>
            <p:ph type="title"/>
          </p:nvPr>
        </p:nvSpPr>
        <p:spPr/>
        <p:txBody>
          <a:bodyPr/>
          <a:lstStyle/>
          <a:p>
            <a:r>
              <a:rPr lang="en-US" dirty="0"/>
              <a:t>Intent: Who, When, Why</a:t>
            </a:r>
          </a:p>
        </p:txBody>
      </p:sp>
      <p:sp>
        <p:nvSpPr>
          <p:cNvPr id="3" name="Content Placeholder 2">
            <a:extLst>
              <a:ext uri="{FF2B5EF4-FFF2-40B4-BE49-F238E27FC236}">
                <a16:creationId xmlns:a16="http://schemas.microsoft.com/office/drawing/2014/main" id="{A05175C1-E3CB-1E69-2F58-4129108C98C2}"/>
              </a:ext>
            </a:extLst>
          </p:cNvPr>
          <p:cNvSpPr>
            <a:spLocks noGrp="1"/>
          </p:cNvSpPr>
          <p:nvPr>
            <p:ph idx="1"/>
          </p:nvPr>
        </p:nvSpPr>
        <p:spPr/>
        <p:txBody>
          <a:bodyPr>
            <a:normAutofit fontScale="92500" lnSpcReduction="20000"/>
          </a:bodyPr>
          <a:lstStyle/>
          <a:p>
            <a:r>
              <a:rPr lang="en-US" dirty="0">
                <a:latin typeface="+mn-lt"/>
              </a:rPr>
              <a:t>Pre-construction – before any work has begun.</a:t>
            </a:r>
          </a:p>
          <a:p>
            <a:pPr lvl="1"/>
            <a:r>
              <a:rPr lang="en-US" dirty="0">
                <a:latin typeface="+mn-lt"/>
              </a:rPr>
              <a:t>Estimators</a:t>
            </a:r>
          </a:p>
          <a:p>
            <a:pPr lvl="1"/>
            <a:r>
              <a:rPr lang="en-US" dirty="0">
                <a:latin typeface="+mn-lt"/>
              </a:rPr>
              <a:t>Engineers</a:t>
            </a:r>
          </a:p>
          <a:p>
            <a:r>
              <a:rPr lang="en-US" dirty="0">
                <a:latin typeface="+mn-lt"/>
              </a:rPr>
              <a:t>Post-construction – after all work is complete.</a:t>
            </a:r>
          </a:p>
          <a:p>
            <a:pPr lvl="1"/>
            <a:r>
              <a:rPr lang="en-US" dirty="0">
                <a:latin typeface="+mn-lt"/>
              </a:rPr>
              <a:t>Quality</a:t>
            </a:r>
          </a:p>
          <a:p>
            <a:pPr lvl="1"/>
            <a:r>
              <a:rPr lang="en-US" dirty="0">
                <a:latin typeface="+mn-lt"/>
              </a:rPr>
              <a:t>Warranty</a:t>
            </a:r>
          </a:p>
          <a:p>
            <a:pPr lvl="1"/>
            <a:r>
              <a:rPr lang="en-US" dirty="0">
                <a:latin typeface="+mn-lt"/>
              </a:rPr>
              <a:t>Owners</a:t>
            </a:r>
          </a:p>
          <a:p>
            <a:r>
              <a:rPr lang="en-US" dirty="0">
                <a:latin typeface="+mn-lt"/>
              </a:rPr>
              <a:t>Justification:</a:t>
            </a:r>
          </a:p>
          <a:p>
            <a:pPr lvl="1"/>
            <a:r>
              <a:rPr lang="en-US" dirty="0">
                <a:latin typeface="+mn-lt"/>
              </a:rPr>
              <a:t>Inspectors “are not continually or routinely exposed to fall hazards tend to be very focused on their footing, ever alert and aware of the hazards associated with falling.”</a:t>
            </a:r>
          </a:p>
          <a:p>
            <a:pPr lvl="1"/>
            <a:r>
              <a:rPr lang="en-US" dirty="0">
                <a:latin typeface="+mn-lt"/>
              </a:rPr>
              <a:t>Inspections “are normally conducted in good weather”</a:t>
            </a:r>
          </a:p>
          <a:p>
            <a:pPr lvl="1"/>
            <a:r>
              <a:rPr lang="en-US" dirty="0">
                <a:latin typeface="+mn-lt"/>
              </a:rPr>
              <a:t>“Such requirements would impose an unreasonable burden on employers without demonstrable benefits.”</a:t>
            </a:r>
          </a:p>
          <a:p>
            <a:endParaRPr lang="en-US" dirty="0"/>
          </a:p>
        </p:txBody>
      </p:sp>
    </p:spTree>
    <p:extLst>
      <p:ext uri="{BB962C8B-B14F-4D97-AF65-F5344CB8AC3E}">
        <p14:creationId xmlns:p14="http://schemas.microsoft.com/office/powerpoint/2010/main" val="4166308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F776B-3D4E-58E0-79CF-64409F18FD45}"/>
              </a:ext>
            </a:extLst>
          </p:cNvPr>
          <p:cNvSpPr>
            <a:spLocks noGrp="1"/>
          </p:cNvSpPr>
          <p:nvPr>
            <p:ph type="title"/>
          </p:nvPr>
        </p:nvSpPr>
        <p:spPr/>
        <p:txBody>
          <a:bodyPr/>
          <a:lstStyle/>
          <a:p>
            <a:r>
              <a:rPr lang="en-US" dirty="0"/>
              <a:t>Intent: Who, When, Why</a:t>
            </a:r>
          </a:p>
        </p:txBody>
      </p:sp>
      <p:sp>
        <p:nvSpPr>
          <p:cNvPr id="3" name="Content Placeholder 2">
            <a:extLst>
              <a:ext uri="{FF2B5EF4-FFF2-40B4-BE49-F238E27FC236}">
                <a16:creationId xmlns:a16="http://schemas.microsoft.com/office/drawing/2014/main" id="{815B4AE5-9DB8-2051-AC64-C26736E1786F}"/>
              </a:ext>
            </a:extLst>
          </p:cNvPr>
          <p:cNvSpPr>
            <a:spLocks noGrp="1"/>
          </p:cNvSpPr>
          <p:nvPr>
            <p:ph idx="1"/>
          </p:nvPr>
        </p:nvSpPr>
        <p:spPr/>
        <p:txBody>
          <a:bodyPr>
            <a:normAutofit/>
          </a:bodyPr>
          <a:lstStyle/>
          <a:p>
            <a:r>
              <a:rPr lang="en-US" dirty="0">
                <a:latin typeface="+mn-lt"/>
              </a:rPr>
              <a:t>Does NOT apply to before work has begun/after work is complete for the day.</a:t>
            </a:r>
          </a:p>
          <a:p>
            <a:pPr lvl="1"/>
            <a:r>
              <a:rPr lang="en-US" dirty="0">
                <a:latin typeface="+mn-lt"/>
              </a:rPr>
              <a:t>Ex: Workers accessing roof daily should be able to tie off before exposure. Workers should remain tied off until clear of the exposure.</a:t>
            </a:r>
          </a:p>
          <a:p>
            <a:r>
              <a:rPr lang="en-US" dirty="0">
                <a:latin typeface="+mn-lt"/>
              </a:rPr>
              <a:t>Who does this NOT apply to?</a:t>
            </a:r>
          </a:p>
          <a:p>
            <a:pPr lvl="1"/>
            <a:r>
              <a:rPr lang="en-US" dirty="0">
                <a:latin typeface="+mn-lt"/>
              </a:rPr>
              <a:t>Anyone (trades) performing actual construction work. </a:t>
            </a:r>
          </a:p>
          <a:p>
            <a:pPr lvl="1"/>
            <a:r>
              <a:rPr lang="en-US" dirty="0">
                <a:latin typeface="+mn-lt"/>
              </a:rPr>
              <a:t>Inspections necessitating extended exposure to “danger zone”</a:t>
            </a:r>
          </a:p>
          <a:p>
            <a:pPr lvl="1"/>
            <a:r>
              <a:rPr lang="en-US" dirty="0">
                <a:latin typeface="+mn-lt"/>
              </a:rPr>
              <a:t>Inspections with excessive use of tools (distraction)</a:t>
            </a:r>
          </a:p>
          <a:p>
            <a:pPr lvl="1"/>
            <a:r>
              <a:rPr lang="en-US" dirty="0">
                <a:latin typeface="+mn-lt"/>
              </a:rPr>
              <a:t>Inspections taking place during active construction</a:t>
            </a:r>
          </a:p>
          <a:p>
            <a:endParaRPr lang="en-US" dirty="0"/>
          </a:p>
          <a:p>
            <a:pPr marL="457200" lvl="1" indent="0">
              <a:buNone/>
            </a:pPr>
            <a:endParaRPr lang="en-US" dirty="0"/>
          </a:p>
        </p:txBody>
      </p:sp>
    </p:spTree>
    <p:extLst>
      <p:ext uri="{BB962C8B-B14F-4D97-AF65-F5344CB8AC3E}">
        <p14:creationId xmlns:p14="http://schemas.microsoft.com/office/powerpoint/2010/main" val="687942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4EF5D-7224-F58E-6B63-E0E8F7E6816B}"/>
              </a:ext>
            </a:extLst>
          </p:cNvPr>
          <p:cNvSpPr>
            <a:spLocks noGrp="1"/>
          </p:cNvSpPr>
          <p:nvPr>
            <p:ph type="title"/>
          </p:nvPr>
        </p:nvSpPr>
        <p:spPr/>
        <p:txBody>
          <a:bodyPr/>
          <a:lstStyle/>
          <a:p>
            <a:r>
              <a:rPr lang="en-US" dirty="0"/>
              <a:t>Intent: Who, When, Why</a:t>
            </a:r>
          </a:p>
        </p:txBody>
      </p:sp>
      <p:sp>
        <p:nvSpPr>
          <p:cNvPr id="3" name="Content Placeholder 2">
            <a:extLst>
              <a:ext uri="{FF2B5EF4-FFF2-40B4-BE49-F238E27FC236}">
                <a16:creationId xmlns:a16="http://schemas.microsoft.com/office/drawing/2014/main" id="{C6BE8595-3E6C-D50B-0734-BF242DDE1E80}"/>
              </a:ext>
            </a:extLst>
          </p:cNvPr>
          <p:cNvSpPr>
            <a:spLocks noGrp="1"/>
          </p:cNvSpPr>
          <p:nvPr>
            <p:ph idx="1"/>
          </p:nvPr>
        </p:nvSpPr>
        <p:spPr/>
        <p:txBody>
          <a:bodyPr>
            <a:normAutofit fontScale="92500" lnSpcReduction="20000"/>
          </a:bodyPr>
          <a:lstStyle/>
          <a:p>
            <a:r>
              <a:rPr lang="en-US" dirty="0">
                <a:latin typeface="+mn-lt"/>
              </a:rPr>
              <a:t>Consideration should be given to:</a:t>
            </a:r>
          </a:p>
          <a:p>
            <a:pPr lvl="1"/>
            <a:r>
              <a:rPr lang="en-US" dirty="0">
                <a:latin typeface="+mn-lt"/>
              </a:rPr>
              <a:t>Duration – should be short</a:t>
            </a:r>
          </a:p>
          <a:p>
            <a:pPr lvl="2"/>
            <a:r>
              <a:rPr lang="en-US" dirty="0">
                <a:latin typeface="+mn-lt"/>
              </a:rPr>
              <a:t>No definition given </a:t>
            </a:r>
          </a:p>
          <a:p>
            <a:pPr lvl="2"/>
            <a:r>
              <a:rPr lang="en-US" dirty="0">
                <a:latin typeface="+mn-lt"/>
              </a:rPr>
              <a:t>Justification is a worker installing fall protection would be exposed to falls longer than an inspector would.</a:t>
            </a:r>
          </a:p>
          <a:p>
            <a:pPr lvl="1"/>
            <a:r>
              <a:rPr lang="en-US" dirty="0">
                <a:latin typeface="+mn-lt"/>
              </a:rPr>
              <a:t>Proximity to hazard or “danger zone”</a:t>
            </a:r>
          </a:p>
          <a:p>
            <a:pPr lvl="2"/>
            <a:r>
              <a:rPr lang="en-US" dirty="0">
                <a:latin typeface="+mn-lt"/>
              </a:rPr>
              <a:t>Inspecting nail pattern at center of deck vs. inspecting coping on short parapet</a:t>
            </a:r>
          </a:p>
          <a:p>
            <a:pPr lvl="2"/>
            <a:endParaRPr lang="en-US" dirty="0">
              <a:latin typeface="+mn-lt"/>
            </a:endParaRPr>
          </a:p>
          <a:p>
            <a:r>
              <a:rPr lang="en-US" dirty="0">
                <a:latin typeface="+mn-lt"/>
              </a:rPr>
              <a:t>From Final Rule: Safety Standards for Fall Protection in the Construction Industry (08/09/1994)</a:t>
            </a:r>
          </a:p>
          <a:p>
            <a:pPr lvl="1"/>
            <a:endParaRPr lang="en-US" dirty="0">
              <a:latin typeface="+mn-lt"/>
            </a:endParaRPr>
          </a:p>
          <a:p>
            <a:pPr lvl="1"/>
            <a:r>
              <a:rPr lang="en-US" dirty="0">
                <a:latin typeface="+mn-lt"/>
              </a:rPr>
              <a:t>“If inspections are made while construction operations are under way, all employees who are exposed to fall hazards while performing these inspections must be protected as required by subpart M.”</a:t>
            </a:r>
          </a:p>
          <a:p>
            <a:endParaRPr lang="en-US" dirty="0"/>
          </a:p>
        </p:txBody>
      </p:sp>
    </p:spTree>
    <p:extLst>
      <p:ext uri="{BB962C8B-B14F-4D97-AF65-F5344CB8AC3E}">
        <p14:creationId xmlns:p14="http://schemas.microsoft.com/office/powerpoint/2010/main" val="28986451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41BAC94-D2C0-76DE-2978-8ED12F989790}"/>
              </a:ext>
            </a:extLst>
          </p:cNvPr>
          <p:cNvSpPr>
            <a:spLocks noGrp="1"/>
          </p:cNvSpPr>
          <p:nvPr>
            <p:ph type="title"/>
          </p:nvPr>
        </p:nvSpPr>
        <p:spPr/>
        <p:txBody>
          <a:bodyPr>
            <a:normAutofit fontScale="90000"/>
          </a:bodyPr>
          <a:lstStyle/>
          <a:p>
            <a:pPr algn="ctr"/>
            <a:r>
              <a:rPr lang="en-US" dirty="0">
                <a:latin typeface="+mn-lt"/>
              </a:rPr>
              <a:t>Steve Mullen, CSP, ARM, CRIS</a:t>
            </a:r>
            <a:br>
              <a:rPr lang="en-US" dirty="0">
                <a:latin typeface="+mn-lt"/>
              </a:rPr>
            </a:br>
            <a:r>
              <a:rPr lang="en-US" dirty="0">
                <a:latin typeface="+mn-lt"/>
                <a:hlinkClick r:id="rId3"/>
              </a:rPr>
              <a:t>steve@sficompliance.com</a:t>
            </a:r>
            <a:br>
              <a:rPr lang="en-US" dirty="0">
                <a:latin typeface="+mn-lt"/>
              </a:rPr>
            </a:br>
            <a:r>
              <a:rPr lang="en-US" dirty="0">
                <a:latin typeface="+mn-lt"/>
              </a:rPr>
              <a:t>602-316-9038</a:t>
            </a:r>
            <a:br>
              <a:rPr lang="en-US" dirty="0">
                <a:latin typeface="+mn-lt"/>
              </a:rPr>
            </a:br>
            <a:r>
              <a:rPr lang="en-US" dirty="0">
                <a:latin typeface="+mn-lt"/>
              </a:rPr>
              <a:t>sficompliance.com</a:t>
            </a:r>
          </a:p>
        </p:txBody>
      </p:sp>
    </p:spTree>
    <p:extLst>
      <p:ext uri="{BB962C8B-B14F-4D97-AF65-F5344CB8AC3E}">
        <p14:creationId xmlns:p14="http://schemas.microsoft.com/office/powerpoint/2010/main" val="2672181576"/>
      </p:ext>
    </p:extLst>
  </p:cSld>
  <p:clrMapOvr>
    <a:masterClrMapping/>
  </p:clrMapOvr>
</p:sld>
</file>

<file path=ppt/theme/theme1.xml><?xml version="1.0" encoding="utf-8"?>
<a:theme xmlns:a="http://schemas.openxmlformats.org/drawingml/2006/main" name="3_Office Theme">
  <a:themeElements>
    <a:clrScheme name="Custom 9">
      <a:dk1>
        <a:sysClr val="windowText" lastClr="000000"/>
      </a:dk1>
      <a:lt1>
        <a:sysClr val="window" lastClr="FFFFFF"/>
      </a:lt1>
      <a:dk2>
        <a:srgbClr val="103F6A"/>
      </a:dk2>
      <a:lt2>
        <a:srgbClr val="E7E6E6"/>
      </a:lt2>
      <a:accent1>
        <a:srgbClr val="103F6A"/>
      </a:accent1>
      <a:accent2>
        <a:srgbClr val="0C0C0C"/>
      </a:accent2>
      <a:accent3>
        <a:srgbClr val="000000"/>
      </a:accent3>
      <a:accent4>
        <a:srgbClr val="103F6A"/>
      </a:accent4>
      <a:accent5>
        <a:srgbClr val="103F6A"/>
      </a:accent5>
      <a:accent6>
        <a:srgbClr val="000000"/>
      </a:accent6>
      <a:hlink>
        <a:srgbClr val="103F6A"/>
      </a:hlink>
      <a:folHlink>
        <a:srgbClr val="C00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464</TotalTime>
  <Words>585</Words>
  <Application>Microsoft Office PowerPoint</Application>
  <PresentationFormat>Widescreen</PresentationFormat>
  <Paragraphs>64</Paragraphs>
  <Slides>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Aptos</vt:lpstr>
      <vt:lpstr>Arial</vt:lpstr>
      <vt:lpstr>Bodoni MT</vt:lpstr>
      <vt:lpstr>Bodoni MT Condensed</vt:lpstr>
      <vt:lpstr>Calibri</vt:lpstr>
      <vt:lpstr>3_Office Theme</vt:lpstr>
      <vt:lpstr>Fall Protection Exception</vt:lpstr>
      <vt:lpstr>Subpart M, Fall Protection: 1926.500(a)(1)</vt:lpstr>
      <vt:lpstr>Implementation</vt:lpstr>
      <vt:lpstr>Letter of Interpretation</vt:lpstr>
      <vt:lpstr>Intent: Who, When, Why</vt:lpstr>
      <vt:lpstr>Intent: Who, When, Why</vt:lpstr>
      <vt:lpstr>Intent: Who, When, Why</vt:lpstr>
      <vt:lpstr>Steve Mullen, CSP, ARM, CRIS steve@sficompliance.com 602-316-9038 sficompliance.com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Steve Mullen</dc:creator>
  <cp:lastModifiedBy>James Ashley</cp:lastModifiedBy>
  <cp:revision>2</cp:revision>
  <dcterms:created xsi:type="dcterms:W3CDTF">2025-06-23T20:15:26Z</dcterms:created>
  <dcterms:modified xsi:type="dcterms:W3CDTF">2026-04-21T19:00:22Z</dcterms:modified>
</cp:coreProperties>
</file>