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2" r:id="rId9"/>
    <p:sldId id="263" r:id="rId10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60DD3B-0DFA-4D6C-B1DF-E24EC522ADFA}" v="10" dt="2026-05-14T17:28:43.6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210" d="100"/>
          <a:sy n="210" d="100"/>
        </p:scale>
        <p:origin x="38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8272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CC4C0B-1D13-B198-3C0A-783F5BDC0A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976917-86A3-2B2A-FAE0-F463DD168F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14D06F-9730-7F62-0F8C-4A76AF11A8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53BC7F-18E3-6A72-7D9A-95A625AD204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4726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A1A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09728" cy="5143500"/>
          </a:xfrm>
          <a:prstGeom prst="rect">
            <a:avLst/>
          </a:prstGeom>
          <a:solidFill>
            <a:srgbClr val="E85D04"/>
          </a:solidFill>
          <a:ln w="12700">
            <a:solidFill>
              <a:srgbClr val="E85D0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" y="365760"/>
            <a:ext cx="640080" cy="6400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274320" y="274320"/>
            <a:ext cx="8595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9E9E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JEFF ESCHLIMAN  |  STEVE BAUM</a:t>
            </a:r>
            <a:endParaRPr lang="en-US" sz="1000" dirty="0"/>
          </a:p>
        </p:txBody>
      </p:sp>
      <p:sp>
        <p:nvSpPr>
          <p:cNvPr id="5" name="Text 2"/>
          <p:cNvSpPr/>
          <p:nvPr/>
        </p:nvSpPr>
        <p:spPr>
          <a:xfrm>
            <a:off x="457200" y="1280160"/>
            <a:ext cx="7772400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4600" b="1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Building an</a:t>
            </a:r>
            <a:endParaRPr lang="en-US" sz="4600" dirty="0"/>
          </a:p>
          <a:p>
            <a:pPr marL="0" indent="0" algn="l">
              <a:buNone/>
            </a:pPr>
            <a:r>
              <a:rPr lang="en-US" sz="4600" b="1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Injury-Free Culture</a:t>
            </a:r>
            <a:endParaRPr lang="en-US" sz="4600" dirty="0"/>
          </a:p>
        </p:txBody>
      </p:sp>
      <p:sp>
        <p:nvSpPr>
          <p:cNvPr id="6" name="Shape 3"/>
          <p:cNvSpPr/>
          <p:nvPr/>
        </p:nvSpPr>
        <p:spPr>
          <a:xfrm>
            <a:off x="457200" y="3337560"/>
            <a:ext cx="3200400" cy="54864"/>
          </a:xfrm>
          <a:prstGeom prst="rect">
            <a:avLst/>
          </a:prstGeom>
          <a:solidFill>
            <a:srgbClr val="E85D04"/>
          </a:solidFill>
          <a:ln w="12700">
            <a:solidFill>
              <a:srgbClr val="E85D0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4"/>
          <p:cNvSpPr/>
          <p:nvPr/>
        </p:nvSpPr>
        <p:spPr>
          <a:xfrm>
            <a:off x="457200" y="3474720"/>
            <a:ext cx="7315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000" i="1" dirty="0">
                <a:solidFill>
                  <a:srgbClr val="F4A2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From Compliance to Caring</a:t>
            </a:r>
            <a:endParaRPr lang="en-US" sz="2000" dirty="0"/>
          </a:p>
        </p:txBody>
      </p:sp>
      <p:sp>
        <p:nvSpPr>
          <p:cNvPr id="8" name="Text 5"/>
          <p:cNvSpPr/>
          <p:nvPr/>
        </p:nvSpPr>
        <p:spPr>
          <a:xfrm>
            <a:off x="457200" y="4663440"/>
            <a:ext cx="8229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9E9E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HBACA Safety Committee  |  June 25, 2026</a:t>
            </a:r>
            <a:endParaRPr lang="en-US" sz="1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2D2D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3840480" cy="5143500"/>
          </a:xfrm>
          <a:prstGeom prst="rect">
            <a:avLst/>
          </a:prstGeom>
          <a:solidFill>
            <a:srgbClr val="1A1A2E"/>
          </a:solidFill>
          <a:ln w="12700">
            <a:solidFill>
              <a:srgbClr val="1A1A2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1325880" y="502920"/>
            <a:ext cx="1188720" cy="1188720"/>
          </a:xfrm>
          <a:prstGeom prst="ellipse">
            <a:avLst/>
          </a:prstGeom>
          <a:solidFill>
            <a:srgbClr val="C1121F"/>
          </a:solidFill>
          <a:ln w="12700">
            <a:solidFill>
              <a:srgbClr val="C1121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8760" y="640080"/>
            <a:ext cx="822960" cy="82296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82880" y="1828800"/>
            <a:ext cx="347472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200" b="1" dirty="0">
                <a:solidFill>
                  <a:srgbClr val="E85D04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2006</a:t>
            </a:r>
            <a:endParaRPr lang="en-US" sz="7200" dirty="0"/>
          </a:p>
        </p:txBody>
      </p:sp>
      <p:sp>
        <p:nvSpPr>
          <p:cNvPr id="6" name="Text 3"/>
          <p:cNvSpPr/>
          <p:nvPr/>
        </p:nvSpPr>
        <p:spPr>
          <a:xfrm>
            <a:off x="182880" y="2834640"/>
            <a:ext cx="347472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i="1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year</a:t>
            </a:r>
            <a:endParaRPr lang="en-US" sz="1600" dirty="0"/>
          </a:p>
          <a:p>
            <a:pPr marL="0" indent="0" algn="ctr">
              <a:buNone/>
            </a:pPr>
            <a:r>
              <a:rPr lang="en-US" sz="1600" i="1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everything changed.</a:t>
            </a:r>
            <a:endParaRPr lang="en-US" sz="1600" dirty="0"/>
          </a:p>
        </p:txBody>
      </p:sp>
      <p:sp>
        <p:nvSpPr>
          <p:cNvPr id="7" name="Text 4"/>
          <p:cNvSpPr/>
          <p:nvPr/>
        </p:nvSpPr>
        <p:spPr>
          <a:xfrm>
            <a:off x="4114800" y="411480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A Fatality That Changed a Leader</a:t>
            </a:r>
            <a:endParaRPr lang="en-US" sz="2200" dirty="0"/>
          </a:p>
        </p:txBody>
      </p:sp>
      <p:sp>
        <p:nvSpPr>
          <p:cNvPr id="8" name="Shape 5"/>
          <p:cNvSpPr/>
          <p:nvPr/>
        </p:nvSpPr>
        <p:spPr>
          <a:xfrm>
            <a:off x="4114800" y="960120"/>
            <a:ext cx="2560320" cy="45720"/>
          </a:xfrm>
          <a:prstGeom prst="rect">
            <a:avLst/>
          </a:prstGeom>
          <a:solidFill>
            <a:srgbClr val="E85D04"/>
          </a:solidFill>
          <a:ln w="12700">
            <a:solidFill>
              <a:srgbClr val="E85D0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6"/>
          <p:cNvSpPr/>
          <p:nvPr/>
        </p:nvSpPr>
        <p:spPr>
          <a:xfrm>
            <a:off x="4114800" y="1097280"/>
            <a:ext cx="4754880" cy="3566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rgbClr val="F4A2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Before 2006:</a:t>
            </a:r>
            <a:endParaRPr lang="en-US" sz="1400" dirty="0"/>
          </a:p>
          <a:p>
            <a:pPr marL="0" indent="0">
              <a:buNone/>
            </a:pPr>
            <a:r>
              <a:rPr lang="en-US" sz="1400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Safety was a checkbox. Production and quality came first. 'Safe too' was the afterthought.</a:t>
            </a:r>
            <a:endParaRPr lang="en-US" sz="1400" dirty="0"/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sz="1400" b="1" dirty="0">
                <a:solidFill>
                  <a:srgbClr val="F4A2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After 2006:</a:t>
            </a:r>
            <a:endParaRPr lang="en-US" sz="1400" dirty="0"/>
          </a:p>
          <a:p>
            <a:pPr marL="0" indent="0">
              <a:buNone/>
            </a:pPr>
            <a:r>
              <a:rPr lang="en-US" sz="1400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lens changed. The philosophy changed. The leader changed.</a:t>
            </a:r>
            <a:endParaRPr lang="en-US" sz="1400" dirty="0"/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sz="1400" i="1" dirty="0">
                <a:solidFill>
                  <a:srgbClr val="E85D0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"What changed in your organization after something like that?</a:t>
            </a:r>
            <a:endParaRPr lang="en-US" sz="1400" dirty="0"/>
          </a:p>
          <a:p>
            <a:pPr marL="0" indent="0">
              <a:buNone/>
            </a:pPr>
            <a:r>
              <a:rPr lang="en-US" sz="1400" i="1" dirty="0">
                <a:solidFill>
                  <a:srgbClr val="E85D0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Or... has it happened yet?"</a:t>
            </a:r>
            <a:endParaRPr lang="en-US" sz="1400" dirty="0"/>
          </a:p>
        </p:txBody>
      </p:sp>
      <p:sp>
        <p:nvSpPr>
          <p:cNvPr id="10" name="Text 7"/>
          <p:cNvSpPr/>
          <p:nvPr/>
        </p:nvSpPr>
        <p:spPr>
          <a:xfrm>
            <a:off x="4114800" y="4754880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9E9E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JEFF ESCHLIMAN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2D2D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3716BCC-D719-4DF7-63AF-2BE506E288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263D917C-4D68-F208-6244-DB9FC358711E}"/>
              </a:ext>
            </a:extLst>
          </p:cNvPr>
          <p:cNvSpPr/>
          <p:nvPr/>
        </p:nvSpPr>
        <p:spPr>
          <a:xfrm>
            <a:off x="0" y="0"/>
            <a:ext cx="3840480" cy="5143500"/>
          </a:xfrm>
          <a:prstGeom prst="rect">
            <a:avLst/>
          </a:prstGeom>
          <a:solidFill>
            <a:srgbClr val="1A1A2E"/>
          </a:solidFill>
          <a:ln w="12700">
            <a:solidFill>
              <a:srgbClr val="1A1A2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C418FE5A-D223-5033-3B91-E7196548A6E4}"/>
              </a:ext>
            </a:extLst>
          </p:cNvPr>
          <p:cNvSpPr/>
          <p:nvPr/>
        </p:nvSpPr>
        <p:spPr>
          <a:xfrm>
            <a:off x="1325880" y="502920"/>
            <a:ext cx="1188720" cy="1188720"/>
          </a:xfrm>
          <a:prstGeom prst="ellipse">
            <a:avLst/>
          </a:prstGeom>
          <a:solidFill>
            <a:srgbClr val="C1121F"/>
          </a:solidFill>
          <a:ln w="12700">
            <a:solidFill>
              <a:srgbClr val="C1121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4" name="Image 0" descr="preencoded.png">
            <a:extLst>
              <a:ext uri="{FF2B5EF4-FFF2-40B4-BE49-F238E27FC236}">
                <a16:creationId xmlns:a16="http://schemas.microsoft.com/office/drawing/2014/main" id="{5C42EAD9-4687-8AFA-C538-E5BA6E9525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8760" y="640080"/>
            <a:ext cx="822960" cy="822960"/>
          </a:xfrm>
          <a:prstGeom prst="rect">
            <a:avLst/>
          </a:prstGeom>
        </p:spPr>
      </p:pic>
      <p:sp>
        <p:nvSpPr>
          <p:cNvPr id="5" name="Text 2">
            <a:extLst>
              <a:ext uri="{FF2B5EF4-FFF2-40B4-BE49-F238E27FC236}">
                <a16:creationId xmlns:a16="http://schemas.microsoft.com/office/drawing/2014/main" id="{99EA1793-4978-8161-737C-4E98540E1BCF}"/>
              </a:ext>
            </a:extLst>
          </p:cNvPr>
          <p:cNvSpPr/>
          <p:nvPr/>
        </p:nvSpPr>
        <p:spPr>
          <a:xfrm>
            <a:off x="182880" y="1828800"/>
            <a:ext cx="347472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200" b="1" dirty="0">
                <a:solidFill>
                  <a:srgbClr val="E85D04"/>
                </a:solidFill>
                <a:latin typeface="Arial Black" pitchFamily="34" charset="0"/>
              </a:rPr>
              <a:t>3-3-0</a:t>
            </a:r>
            <a:endParaRPr lang="en-US" sz="7200" dirty="0"/>
          </a:p>
        </p:txBody>
      </p:sp>
      <p:sp>
        <p:nvSpPr>
          <p:cNvPr id="6" name="Text 3">
            <a:extLst>
              <a:ext uri="{FF2B5EF4-FFF2-40B4-BE49-F238E27FC236}">
                <a16:creationId xmlns:a16="http://schemas.microsoft.com/office/drawing/2014/main" id="{32AC1E29-00CE-D24C-4EA3-5A0B241BBC01}"/>
              </a:ext>
            </a:extLst>
          </p:cNvPr>
          <p:cNvSpPr/>
          <p:nvPr/>
        </p:nvSpPr>
        <p:spPr>
          <a:xfrm>
            <a:off x="182880" y="2834640"/>
            <a:ext cx="347472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i="1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My numbers…</a:t>
            </a:r>
            <a:endParaRPr lang="en-US" sz="1600" dirty="0"/>
          </a:p>
        </p:txBody>
      </p:sp>
      <p:sp>
        <p:nvSpPr>
          <p:cNvPr id="7" name="Text 4">
            <a:extLst>
              <a:ext uri="{FF2B5EF4-FFF2-40B4-BE49-F238E27FC236}">
                <a16:creationId xmlns:a16="http://schemas.microsoft.com/office/drawing/2014/main" id="{78A08FCA-4679-BDE1-7AAE-B6D8C6BF8E5F}"/>
              </a:ext>
            </a:extLst>
          </p:cNvPr>
          <p:cNvSpPr/>
          <p:nvPr/>
        </p:nvSpPr>
        <p:spPr>
          <a:xfrm>
            <a:off x="4114800" y="0"/>
            <a:ext cx="4754880" cy="137159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Everything is Tied to a number…Don’t let your people be a number</a:t>
            </a:r>
            <a:endParaRPr lang="en-US" sz="2200" dirty="0"/>
          </a:p>
        </p:txBody>
      </p:sp>
      <p:sp>
        <p:nvSpPr>
          <p:cNvPr id="8" name="Shape 5">
            <a:extLst>
              <a:ext uri="{FF2B5EF4-FFF2-40B4-BE49-F238E27FC236}">
                <a16:creationId xmlns:a16="http://schemas.microsoft.com/office/drawing/2014/main" id="{3F4A9346-59FC-7081-7213-7BDE80A83321}"/>
              </a:ext>
            </a:extLst>
          </p:cNvPr>
          <p:cNvSpPr/>
          <p:nvPr/>
        </p:nvSpPr>
        <p:spPr>
          <a:xfrm>
            <a:off x="4114800" y="1352005"/>
            <a:ext cx="2560320" cy="45720"/>
          </a:xfrm>
          <a:prstGeom prst="rect">
            <a:avLst/>
          </a:prstGeom>
          <a:solidFill>
            <a:srgbClr val="E85D04"/>
          </a:solidFill>
          <a:ln w="12700">
            <a:solidFill>
              <a:srgbClr val="E85D0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6">
            <a:extLst>
              <a:ext uri="{FF2B5EF4-FFF2-40B4-BE49-F238E27FC236}">
                <a16:creationId xmlns:a16="http://schemas.microsoft.com/office/drawing/2014/main" id="{6573546B-1559-AC93-80DA-60AA0AD46708}"/>
              </a:ext>
            </a:extLst>
          </p:cNvPr>
          <p:cNvSpPr/>
          <p:nvPr/>
        </p:nvSpPr>
        <p:spPr>
          <a:xfrm>
            <a:off x="4114800" y="1541417"/>
            <a:ext cx="4754880" cy="312202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rgbClr val="F4A2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Construction Industry Start 2001:</a:t>
            </a: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2002 – 3 Homes Burned to the ground – zero injuries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2003-2004 – 3 Major Injuries requiring hospitalization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Career to Date – 0 Fatalities</a:t>
            </a:r>
            <a:endParaRPr lang="en-US" sz="1400" dirty="0"/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sz="1400" b="1" dirty="0">
                <a:solidFill>
                  <a:srgbClr val="F4A2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Focus on Safety Culture:</a:t>
            </a: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Could I have prevented 3 homes from burning?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Were the 3 major injuries preventable?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do I plan to keep my number at zero?</a:t>
            </a:r>
            <a:r>
              <a:rPr lang="en-US" sz="1400" dirty="0"/>
              <a:t> </a:t>
            </a:r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sz="1400" i="1" dirty="0">
                <a:solidFill>
                  <a:srgbClr val="E85D0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“Share your numbers and detailed stories with others in hopes of having reflection to keep their numbers locked in…Hopefully at 0-0-0"</a:t>
            </a:r>
            <a:endParaRPr lang="en-US" sz="1400" dirty="0"/>
          </a:p>
        </p:txBody>
      </p:sp>
      <p:sp>
        <p:nvSpPr>
          <p:cNvPr id="10" name="Text 7">
            <a:extLst>
              <a:ext uri="{FF2B5EF4-FFF2-40B4-BE49-F238E27FC236}">
                <a16:creationId xmlns:a16="http://schemas.microsoft.com/office/drawing/2014/main" id="{DC9D2723-465B-DBEB-7C59-D67D40A53E7D}"/>
              </a:ext>
            </a:extLst>
          </p:cNvPr>
          <p:cNvSpPr/>
          <p:nvPr/>
        </p:nvSpPr>
        <p:spPr>
          <a:xfrm>
            <a:off x="4114800" y="4754880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9E9E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STEVE BAUM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41039886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A1A2E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Compliance vs. Culture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457200" y="914400"/>
            <a:ext cx="82296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2D2D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construction industry has gotten better at compliance.</a:t>
            </a:r>
            <a:endParaRPr lang="en-US" sz="1400" dirty="0"/>
          </a:p>
          <a:p>
            <a:pPr marL="0" indent="0">
              <a:buNone/>
            </a:pPr>
            <a:r>
              <a:rPr lang="en-US" sz="1400" i="1" dirty="0">
                <a:solidFill>
                  <a:srgbClr val="2D2D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But compliance doesn't get people home safe — </a:t>
            </a:r>
            <a:r>
              <a:rPr lang="en-US" sz="1400" b="1" i="1" dirty="0">
                <a:solidFill>
                  <a:srgbClr val="2D2D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culture does</a:t>
            </a:r>
            <a:r>
              <a:rPr lang="en-US" sz="1400" i="1" dirty="0">
                <a:solidFill>
                  <a:srgbClr val="2D2D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400" dirty="0"/>
          </a:p>
        </p:txBody>
      </p:sp>
      <p:sp>
        <p:nvSpPr>
          <p:cNvPr id="4" name="Shape 2"/>
          <p:cNvSpPr/>
          <p:nvPr/>
        </p:nvSpPr>
        <p:spPr>
          <a:xfrm>
            <a:off x="365760" y="1737360"/>
            <a:ext cx="3931920" cy="2651760"/>
          </a:xfrm>
          <a:prstGeom prst="rect">
            <a:avLst/>
          </a:prstGeom>
          <a:solidFill>
            <a:srgbClr val="F0F0F0"/>
          </a:solidFill>
          <a:ln w="12700">
            <a:solidFill>
              <a:srgbClr val="DDDDDD"/>
            </a:solidFill>
            <a:prstDash val="solid"/>
          </a:ln>
          <a:effectLst>
            <a:outerShdw blurRad="1016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365760" y="1737360"/>
            <a:ext cx="3931920" cy="502920"/>
          </a:xfrm>
          <a:prstGeom prst="rect">
            <a:avLst/>
          </a:prstGeom>
          <a:solidFill>
            <a:srgbClr val="BBBBBB"/>
          </a:solidFill>
          <a:ln w="1270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365760" y="1737360"/>
            <a:ext cx="3931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A1A2E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COMPLIANCE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548640" y="2331720"/>
            <a:ext cx="3566160" cy="1965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dirty="0">
                <a:solidFill>
                  <a:srgbClr val="2D2D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"Are we following the rules?"</a:t>
            </a:r>
            <a:endParaRPr lang="en-US" sz="1300" dirty="0"/>
          </a:p>
          <a:p>
            <a:pPr marL="0" indent="0">
              <a:buNone/>
            </a:pPr>
            <a:r>
              <a:rPr lang="en-US" sz="13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
</a:t>
            </a:r>
            <a:endParaRPr lang="en-US" sz="1300" dirty="0"/>
          </a:p>
          <a:p>
            <a:pPr marL="0" indent="0">
              <a:buNone/>
            </a:pPr>
            <a:r>
              <a:rPr lang="en-US" sz="1300" dirty="0">
                <a:solidFill>
                  <a:srgbClr val="2D2D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OSHA standards met</a:t>
            </a:r>
            <a:endParaRPr lang="en-US" sz="1300" dirty="0"/>
          </a:p>
          <a:p>
            <a:pPr marL="0" indent="0">
              <a:buNone/>
            </a:pPr>
            <a:r>
              <a:rPr lang="en-US" sz="1300" dirty="0">
                <a:solidFill>
                  <a:srgbClr val="2D2D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Incident reports filed</a:t>
            </a:r>
            <a:endParaRPr lang="en-US" sz="1300" dirty="0"/>
          </a:p>
          <a:p>
            <a:pPr marL="0" indent="0">
              <a:buNone/>
            </a:pPr>
            <a:r>
              <a:rPr lang="en-US" sz="1300" dirty="0">
                <a:solidFill>
                  <a:srgbClr val="2D2D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Training boxes checked</a:t>
            </a:r>
            <a:endParaRPr lang="en-US" sz="1300" dirty="0"/>
          </a:p>
          <a:p>
            <a:pPr marL="0" indent="0">
              <a:buNone/>
            </a:pPr>
            <a:endParaRPr lang="en-US" sz="1300" dirty="0"/>
          </a:p>
          <a:p>
            <a:pPr marL="0" indent="0">
              <a:buNone/>
            </a:pPr>
            <a:r>
              <a:rPr lang="en-US" sz="1300" i="1" dirty="0">
                <a:solidFill>
                  <a:srgbClr val="8888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Compliance is the floor.</a:t>
            </a:r>
            <a:endParaRPr lang="en-US" sz="1300" dirty="0"/>
          </a:p>
          <a:p>
            <a:pPr marL="0" indent="0">
              <a:buNone/>
            </a:pPr>
            <a:r>
              <a:rPr lang="en-US" sz="1300" i="1" dirty="0">
                <a:solidFill>
                  <a:srgbClr val="8888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 the ceiling.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4846320" y="1737360"/>
            <a:ext cx="3931920" cy="2651760"/>
          </a:xfrm>
          <a:prstGeom prst="rect">
            <a:avLst/>
          </a:prstGeom>
          <a:solidFill>
            <a:srgbClr val="FFFFFF"/>
          </a:solidFill>
          <a:ln w="25400">
            <a:solidFill>
              <a:srgbClr val="E85D04"/>
            </a:solidFill>
            <a:prstDash val="solid"/>
          </a:ln>
          <a:effectLst>
            <a:outerShdw blurRad="101600" dist="25400" dir="81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4846320" y="1737360"/>
            <a:ext cx="3931920" cy="502920"/>
          </a:xfrm>
          <a:prstGeom prst="rect">
            <a:avLst/>
          </a:prstGeom>
          <a:solidFill>
            <a:srgbClr val="E85D04"/>
          </a:solidFill>
          <a:ln w="12700">
            <a:solidFill>
              <a:srgbClr val="E85D0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4846320" y="1737360"/>
            <a:ext cx="3931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CULTURE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5029200" y="2331720"/>
            <a:ext cx="3566160" cy="1965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"Do we care enough to go home safe?"</a:t>
            </a:r>
            <a:endParaRPr lang="en-US" sz="1300" dirty="0"/>
          </a:p>
          <a:p>
            <a:pPr marL="0" indent="0">
              <a:buNone/>
            </a:pPr>
            <a:r>
              <a:rPr lang="en-US" sz="13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
</a:t>
            </a:r>
            <a:endParaRPr lang="en-US" sz="1300" dirty="0"/>
          </a:p>
          <a:p>
            <a:pPr marL="0" indent="0">
              <a:buNone/>
            </a:pPr>
            <a:r>
              <a:rPr lang="en-US" sz="1300" dirty="0">
                <a:solidFill>
                  <a:srgbClr val="2D2D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★  Leaders model safe behavior</a:t>
            </a:r>
            <a:endParaRPr lang="en-US" sz="1300" dirty="0"/>
          </a:p>
          <a:p>
            <a:pPr marL="0" indent="0">
              <a:buNone/>
            </a:pPr>
            <a:r>
              <a:rPr lang="en-US" sz="1300" dirty="0">
                <a:solidFill>
                  <a:srgbClr val="2D2D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★  Workers are empowered to act</a:t>
            </a:r>
            <a:endParaRPr lang="en-US" sz="1300" dirty="0"/>
          </a:p>
          <a:p>
            <a:pPr marL="0" indent="0">
              <a:buNone/>
            </a:pPr>
            <a:r>
              <a:rPr lang="en-US" sz="1300" dirty="0">
                <a:solidFill>
                  <a:srgbClr val="2D2D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★  Near misses are celebrated</a:t>
            </a:r>
            <a:endParaRPr lang="en-US" sz="1300" dirty="0"/>
          </a:p>
          <a:p>
            <a:pPr marL="0" indent="0">
              <a:buNone/>
            </a:pPr>
            <a:endParaRPr lang="en-US" sz="1300" dirty="0"/>
          </a:p>
          <a:p>
            <a:pPr marL="0" indent="0">
              <a:buNone/>
            </a:pPr>
            <a:r>
              <a:rPr lang="en-US" sz="1300" i="1" dirty="0">
                <a:solidFill>
                  <a:srgbClr val="E85D0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Culture is what happens</a:t>
            </a:r>
            <a:endParaRPr lang="en-US" sz="1300" dirty="0"/>
          </a:p>
          <a:p>
            <a:pPr marL="0" indent="0">
              <a:buNone/>
            </a:pPr>
            <a:r>
              <a:rPr lang="en-US" sz="1300" i="1" dirty="0">
                <a:solidFill>
                  <a:srgbClr val="E85D0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when no one is watching.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4297680" y="2743200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E85D04"/>
                </a:solidFill>
              </a:rPr>
              <a:t>→</a:t>
            </a:r>
            <a:endParaRPr lang="en-US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1A1A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" y="274320"/>
            <a:ext cx="594360" cy="59436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097280" y="274320"/>
            <a:ext cx="75895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The Safe Home Framework</a:t>
            </a:r>
            <a:endParaRPr lang="en-US" sz="2800" dirty="0"/>
          </a:p>
        </p:txBody>
      </p:sp>
      <p:sp>
        <p:nvSpPr>
          <p:cNvPr id="4" name="Text 1"/>
          <p:cNvSpPr/>
          <p:nvPr/>
        </p:nvSpPr>
        <p:spPr>
          <a:xfrm>
            <a:off x="365760" y="914400"/>
            <a:ext cx="8412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F4A2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behavioral journey — not a compliance checklist</a:t>
            </a:r>
            <a:endParaRPr lang="en-US" sz="1300" dirty="0"/>
          </a:p>
        </p:txBody>
      </p:sp>
      <p:sp>
        <p:nvSpPr>
          <p:cNvPr id="5" name="Shape 2"/>
          <p:cNvSpPr/>
          <p:nvPr/>
        </p:nvSpPr>
        <p:spPr>
          <a:xfrm>
            <a:off x="365760" y="1371600"/>
            <a:ext cx="8412480" cy="1051560"/>
          </a:xfrm>
          <a:prstGeom prst="rect">
            <a:avLst/>
          </a:prstGeom>
          <a:solidFill>
            <a:srgbClr val="2D6A4F"/>
          </a:solidFill>
          <a:ln w="12700">
            <a:solidFill>
              <a:srgbClr val="2D6A4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3"/>
          <p:cNvSpPr/>
          <p:nvPr/>
        </p:nvSpPr>
        <p:spPr>
          <a:xfrm>
            <a:off x="548640" y="1417320"/>
            <a:ext cx="82296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TOP — Culture of Caring</a:t>
            </a:r>
            <a:endParaRPr lang="en-US" sz="1200" dirty="0"/>
          </a:p>
        </p:txBody>
      </p:sp>
      <p:sp>
        <p:nvSpPr>
          <p:cNvPr id="7" name="Text 4"/>
          <p:cNvSpPr/>
          <p:nvPr/>
        </p:nvSpPr>
        <p:spPr>
          <a:xfrm>
            <a:off x="548640" y="1700784"/>
            <a:ext cx="5943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Leadership  ·  Employee Driven  ·  Empowerment  ·  Recognition</a:t>
            </a:r>
            <a:endParaRPr lang="en-US" sz="1100" dirty="0"/>
          </a:p>
        </p:txBody>
      </p:sp>
      <p:sp>
        <p:nvSpPr>
          <p:cNvPr id="8" name="Text 5"/>
          <p:cNvSpPr/>
          <p:nvPr/>
        </p:nvSpPr>
        <p:spPr>
          <a:xfrm>
            <a:off x="548640" y="1993392"/>
            <a:ext cx="80467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is culture. This is what gets people home.</a:t>
            </a:r>
            <a:endParaRPr lang="en-US" sz="1100" dirty="0"/>
          </a:p>
        </p:txBody>
      </p:sp>
      <p:sp>
        <p:nvSpPr>
          <p:cNvPr id="9" name="Shape 6"/>
          <p:cNvSpPr/>
          <p:nvPr/>
        </p:nvSpPr>
        <p:spPr>
          <a:xfrm>
            <a:off x="365760" y="2560320"/>
            <a:ext cx="8412480" cy="1051560"/>
          </a:xfrm>
          <a:prstGeom prst="rect">
            <a:avLst/>
          </a:prstGeom>
          <a:solidFill>
            <a:srgbClr val="E85D04">
              <a:alpha val="90000"/>
            </a:srgbClr>
          </a:solidFill>
          <a:ln w="12700">
            <a:solidFill>
              <a:srgbClr val="E85D0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7"/>
          <p:cNvSpPr/>
          <p:nvPr/>
        </p:nvSpPr>
        <p:spPr>
          <a:xfrm>
            <a:off x="548640" y="2606040"/>
            <a:ext cx="82296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MIDDLE — Behavior Change Begins</a:t>
            </a:r>
            <a:endParaRPr lang="en-US" sz="1200" dirty="0"/>
          </a:p>
        </p:txBody>
      </p:sp>
      <p:sp>
        <p:nvSpPr>
          <p:cNvPr id="11" name="Text 8"/>
          <p:cNvSpPr/>
          <p:nvPr/>
        </p:nvSpPr>
        <p:spPr>
          <a:xfrm>
            <a:off x="548640" y="2889504"/>
            <a:ext cx="5943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Observations / Coaching  ·  Incident / Near Miss Reporting</a:t>
            </a:r>
            <a:endParaRPr lang="en-US" sz="1100" dirty="0"/>
          </a:p>
        </p:txBody>
      </p:sp>
      <p:sp>
        <p:nvSpPr>
          <p:cNvPr id="12" name="Text 9"/>
          <p:cNvSpPr/>
          <p:nvPr/>
        </p:nvSpPr>
        <p:spPr>
          <a:xfrm>
            <a:off x="548640" y="3182112"/>
            <a:ext cx="80467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F4A2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Leaders must model it. Workers must trust it.</a:t>
            </a:r>
            <a:endParaRPr lang="en-US" sz="1100" dirty="0"/>
          </a:p>
        </p:txBody>
      </p:sp>
      <p:sp>
        <p:nvSpPr>
          <p:cNvPr id="13" name="Shape 10"/>
          <p:cNvSpPr/>
          <p:nvPr/>
        </p:nvSpPr>
        <p:spPr>
          <a:xfrm>
            <a:off x="365760" y="3749040"/>
            <a:ext cx="8412480" cy="1051560"/>
          </a:xfrm>
          <a:prstGeom prst="rect">
            <a:avLst/>
          </a:prstGeom>
          <a:solidFill>
            <a:srgbClr val="607080">
              <a:alpha val="80000"/>
            </a:srgbClr>
          </a:solidFill>
          <a:ln w="12700">
            <a:solidFill>
              <a:srgbClr val="60708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1"/>
          <p:cNvSpPr/>
          <p:nvPr/>
        </p:nvSpPr>
        <p:spPr>
          <a:xfrm>
            <a:off x="548640" y="3794760"/>
            <a:ext cx="82296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FOUNDATION — Where Most Companies Stop</a:t>
            </a:r>
            <a:endParaRPr lang="en-US" sz="1200" dirty="0"/>
          </a:p>
        </p:txBody>
      </p:sp>
      <p:sp>
        <p:nvSpPr>
          <p:cNvPr id="15" name="Text 12"/>
          <p:cNvSpPr/>
          <p:nvPr/>
        </p:nvSpPr>
        <p:spPr>
          <a:xfrm>
            <a:off x="548640" y="4078224"/>
            <a:ext cx="5943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Expectation Setting  ·  Accountability  ·  Training  ·  Hazard Analysis  ·  Visible Metrics</a:t>
            </a:r>
            <a:endParaRPr lang="en-US" sz="1100" dirty="0"/>
          </a:p>
        </p:txBody>
      </p:sp>
      <p:sp>
        <p:nvSpPr>
          <p:cNvPr id="16" name="Text 13"/>
          <p:cNvSpPr/>
          <p:nvPr/>
        </p:nvSpPr>
        <p:spPr>
          <a:xfrm>
            <a:off x="548640" y="4370832"/>
            <a:ext cx="80467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F4A2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is compliance. Necessary — but not enough.</a:t>
            </a:r>
            <a:endParaRPr lang="en-US" sz="1100" dirty="0"/>
          </a:p>
        </p:txBody>
      </p:sp>
      <p:sp>
        <p:nvSpPr>
          <p:cNvPr id="17" name="Text 14"/>
          <p:cNvSpPr/>
          <p:nvPr/>
        </p:nvSpPr>
        <p:spPr>
          <a:xfrm>
            <a:off x="365760" y="4754880"/>
            <a:ext cx="84124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E85D0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 Care for Each Other  ·  We Believe All Injuries Are Preventable</a:t>
            </a:r>
            <a:endParaRPr lang="en-US" sz="11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2D6A4F"/>
          </a:solidFill>
          <a:ln w="12700">
            <a:solidFill>
              <a:srgbClr val="2D6A4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" y="182880"/>
            <a:ext cx="594360" cy="59436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005840" y="91440"/>
            <a:ext cx="7772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Front 1: Fighting Downhill</a:t>
            </a:r>
            <a:endParaRPr lang="en-US" sz="2600" dirty="0"/>
          </a:p>
        </p:txBody>
      </p:sp>
      <p:sp>
        <p:nvSpPr>
          <p:cNvPr id="5" name="Text 2"/>
          <p:cNvSpPr/>
          <p:nvPr/>
        </p:nvSpPr>
        <p:spPr>
          <a:xfrm>
            <a:off x="1005840" y="566928"/>
            <a:ext cx="77724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C8E6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Empowering the Workforce</a:t>
            </a:r>
            <a:endParaRPr lang="en-US" sz="1300" dirty="0"/>
          </a:p>
        </p:txBody>
      </p:sp>
      <p:sp>
        <p:nvSpPr>
          <p:cNvPr id="6" name="Shape 3"/>
          <p:cNvSpPr/>
          <p:nvPr/>
        </p:nvSpPr>
        <p:spPr>
          <a:xfrm>
            <a:off x="365760" y="1143000"/>
            <a:ext cx="5196840" cy="3429000"/>
          </a:xfrm>
          <a:prstGeom prst="rect">
            <a:avLst/>
          </a:prstGeom>
          <a:solidFill>
            <a:srgbClr val="FFFFFF"/>
          </a:solidFill>
          <a:ln w="12700">
            <a:solidFill>
              <a:srgbClr val="DDDDDD"/>
            </a:solidFill>
            <a:prstDash val="solid"/>
          </a:ln>
          <a:effectLst>
            <a:outerShdw blurRad="762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365760" y="1142999"/>
            <a:ext cx="91440" cy="3428999"/>
          </a:xfrm>
          <a:prstGeom prst="rect">
            <a:avLst/>
          </a:prstGeom>
          <a:solidFill>
            <a:srgbClr val="2D6A4F"/>
          </a:solidFill>
          <a:ln w="12700">
            <a:solidFill>
              <a:srgbClr val="2D6A4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594360" y="1234440"/>
            <a:ext cx="46634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A1A2E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A Plumber’s Story</a:t>
            </a:r>
            <a:endParaRPr lang="en-US" sz="1400" dirty="0"/>
          </a:p>
        </p:txBody>
      </p:sp>
      <p:sp>
        <p:nvSpPr>
          <p:cNvPr id="9" name="Text 6"/>
          <p:cNvSpPr/>
          <p:nvPr/>
        </p:nvSpPr>
        <p:spPr>
          <a:xfrm>
            <a:off x="594360" y="1627632"/>
            <a:ext cx="4663440" cy="228142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00" dirty="0">
                <a:solidFill>
                  <a:srgbClr val="2D2D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soil plumber notices his sewer tap connection is deeper than 5’. He notifies his super, territory manager, director and safety team.</a:t>
            </a:r>
          </a:p>
          <a:p>
            <a:pPr marL="0" indent="0">
              <a:buNone/>
            </a:pPr>
            <a:endParaRPr lang="en-US" sz="1200" dirty="0">
              <a:solidFill>
                <a:srgbClr val="2D2D2D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>
              <a:buNone/>
            </a:pPr>
            <a:r>
              <a:rPr lang="en-US" sz="1200" dirty="0">
                <a:solidFill>
                  <a:srgbClr val="2D2D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</a:t>
            </a:r>
            <a:r>
              <a:rPr lang="en-US" sz="1200" dirty="0" err="1">
                <a:solidFill>
                  <a:srgbClr val="2D2D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topout</a:t>
            </a:r>
            <a:r>
              <a:rPr lang="en-US" sz="1200" dirty="0">
                <a:solidFill>
                  <a:srgbClr val="2D2D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plumber enters a home and notices missing guardrails. Instead of proceeding to work, he calls it in.</a:t>
            </a:r>
            <a:endParaRPr lang="en-US" sz="1200" dirty="0"/>
          </a:p>
          <a:p>
            <a:pPr marL="0" indent="0">
              <a:buNone/>
            </a:pPr>
            <a:endParaRPr lang="en-US" sz="1200" dirty="0"/>
          </a:p>
          <a:p>
            <a:r>
              <a:rPr lang="en-US" sz="1200" dirty="0">
                <a:solidFill>
                  <a:srgbClr val="2D2D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worker is compensated…The company owns the miss, and has discussion on where it missed. The culture is reinforced.</a:t>
            </a:r>
            <a:endParaRPr lang="en-US" sz="1200" dirty="0"/>
          </a:p>
          <a:p>
            <a:pPr marL="0" indent="0">
              <a:buNone/>
            </a:pPr>
            <a:endParaRPr lang="en-US" sz="1200" dirty="0"/>
          </a:p>
          <a:p>
            <a:pPr marL="0" indent="0">
              <a:buNone/>
            </a:pPr>
            <a:r>
              <a:rPr lang="en-US" sz="1200" dirty="0">
                <a:solidFill>
                  <a:srgbClr val="2D2D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"You want to encourage, not discourage, that empowerment."</a:t>
            </a:r>
            <a:endParaRPr lang="en-US" sz="1200" dirty="0"/>
          </a:p>
        </p:txBody>
      </p:sp>
      <p:sp>
        <p:nvSpPr>
          <p:cNvPr id="10" name="Text 7"/>
          <p:cNvSpPr/>
          <p:nvPr/>
        </p:nvSpPr>
        <p:spPr>
          <a:xfrm>
            <a:off x="5760720" y="1143000"/>
            <a:ext cx="31089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🔍  Safety Teams are the reporters…</a:t>
            </a:r>
            <a:endParaRPr lang="en-US" sz="1300" dirty="0"/>
          </a:p>
        </p:txBody>
      </p:sp>
      <p:sp>
        <p:nvSpPr>
          <p:cNvPr id="11" name="Text 8"/>
          <p:cNvSpPr/>
          <p:nvPr/>
        </p:nvSpPr>
        <p:spPr>
          <a:xfrm>
            <a:off x="5760720" y="1490472"/>
            <a:ext cx="31089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Safety teams gather and share data and findings. </a:t>
            </a:r>
            <a:r>
              <a:rPr lang="en-US" sz="1100" b="1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Accountability belongs to the manager or leader </a:t>
            </a:r>
            <a:r>
              <a:rPr lang="en-US" sz="11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— not the safety officer.</a:t>
            </a:r>
            <a:endParaRPr lang="en-US" sz="1100" dirty="0"/>
          </a:p>
        </p:txBody>
      </p:sp>
      <p:sp>
        <p:nvSpPr>
          <p:cNvPr id="12" name="Text 9"/>
          <p:cNvSpPr/>
          <p:nvPr/>
        </p:nvSpPr>
        <p:spPr>
          <a:xfrm>
            <a:off x="5760720" y="2377440"/>
            <a:ext cx="31089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🌟  Reward Reporting</a:t>
            </a:r>
            <a:endParaRPr lang="en-US" sz="1300" dirty="0"/>
          </a:p>
        </p:txBody>
      </p:sp>
      <p:sp>
        <p:nvSpPr>
          <p:cNvPr id="13" name="Text 10"/>
          <p:cNvSpPr/>
          <p:nvPr/>
        </p:nvSpPr>
        <p:spPr>
          <a:xfrm>
            <a:off x="5760720" y="2724912"/>
            <a:ext cx="31089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Near misses are invaluable lessons...Celebrate them! Fear kills reporting and hides risk.</a:t>
            </a:r>
            <a:endParaRPr lang="en-US" sz="1100" dirty="0"/>
          </a:p>
        </p:txBody>
      </p:sp>
      <p:sp>
        <p:nvSpPr>
          <p:cNvPr id="14" name="Text 11"/>
          <p:cNvSpPr/>
          <p:nvPr/>
        </p:nvSpPr>
        <p:spPr>
          <a:xfrm>
            <a:off x="5760720" y="3611880"/>
            <a:ext cx="31089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🛑  Stop Work Authority</a:t>
            </a:r>
            <a:endParaRPr lang="en-US" sz="1300" dirty="0"/>
          </a:p>
        </p:txBody>
      </p:sp>
      <p:sp>
        <p:nvSpPr>
          <p:cNvPr id="15" name="Text 12"/>
          <p:cNvSpPr/>
          <p:nvPr/>
        </p:nvSpPr>
        <p:spPr>
          <a:xfrm>
            <a:off x="5760720" y="3959352"/>
            <a:ext cx="31089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worker has the right and responsibility to stop unsafe work. No production pressure overrides it.</a:t>
            </a:r>
            <a:endParaRPr lang="en-US" sz="1100" dirty="0"/>
          </a:p>
        </p:txBody>
      </p:sp>
      <p:sp>
        <p:nvSpPr>
          <p:cNvPr id="16" name="Text 13"/>
          <p:cNvSpPr/>
          <p:nvPr/>
        </p:nvSpPr>
        <p:spPr>
          <a:xfrm>
            <a:off x="365760" y="4800600"/>
            <a:ext cx="36576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9E9E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STEVE BAUM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E85D04"/>
          </a:solidFill>
          <a:ln w="12700">
            <a:solidFill>
              <a:srgbClr val="E85D0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" y="182880"/>
            <a:ext cx="594360" cy="59436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</p:pic>
      <p:sp>
        <p:nvSpPr>
          <p:cNvPr id="4" name="Text 1"/>
          <p:cNvSpPr/>
          <p:nvPr/>
        </p:nvSpPr>
        <p:spPr>
          <a:xfrm>
            <a:off x="1005840" y="91440"/>
            <a:ext cx="7772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Front 2: Fighting Uphill</a:t>
            </a:r>
            <a:endParaRPr lang="en-US" sz="2600" dirty="0"/>
          </a:p>
        </p:txBody>
      </p:sp>
      <p:sp>
        <p:nvSpPr>
          <p:cNvPr id="5" name="Text 2"/>
          <p:cNvSpPr/>
          <p:nvPr/>
        </p:nvSpPr>
        <p:spPr>
          <a:xfrm>
            <a:off x="1005840" y="566928"/>
            <a:ext cx="77724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FFE0B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Influencing Leaders Above You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365760" y="1097280"/>
            <a:ext cx="8412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2D2D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Most safety professionals are fighting one battle.</a:t>
            </a:r>
            <a:endParaRPr lang="en-US" sz="1400" dirty="0"/>
          </a:p>
          <a:p>
            <a:pPr marL="0" indent="0">
              <a:buNone/>
            </a:pPr>
            <a:r>
              <a:rPr lang="en-US" sz="1400" i="1" dirty="0">
                <a:solidFill>
                  <a:srgbClr val="2D2D2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best are fighting two.</a:t>
            </a:r>
            <a:endParaRPr lang="en-US" sz="1400" dirty="0"/>
          </a:p>
        </p:txBody>
      </p:sp>
      <p:sp>
        <p:nvSpPr>
          <p:cNvPr id="7" name="Shape 4"/>
          <p:cNvSpPr/>
          <p:nvPr/>
        </p:nvSpPr>
        <p:spPr>
          <a:xfrm>
            <a:off x="365760" y="1645920"/>
            <a:ext cx="4114800" cy="1234440"/>
          </a:xfrm>
          <a:prstGeom prst="rect">
            <a:avLst/>
          </a:prstGeom>
          <a:solidFill>
            <a:srgbClr val="FFFFFF"/>
          </a:solidFill>
          <a:ln w="12700">
            <a:solidFill>
              <a:srgbClr val="DDDDDD"/>
            </a:solidFill>
            <a:prstDash val="solid"/>
          </a:ln>
          <a:effectLst>
            <a:outerShdw blurRad="635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Shape 5"/>
          <p:cNvSpPr/>
          <p:nvPr/>
        </p:nvSpPr>
        <p:spPr>
          <a:xfrm>
            <a:off x="365760" y="1645920"/>
            <a:ext cx="4114800" cy="54864"/>
          </a:xfrm>
          <a:prstGeom prst="rect">
            <a:avLst/>
          </a:prstGeom>
          <a:solidFill>
            <a:srgbClr val="E85D04"/>
          </a:solidFill>
          <a:ln w="12700">
            <a:solidFill>
              <a:srgbClr val="E85D0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6"/>
          <p:cNvSpPr/>
          <p:nvPr/>
        </p:nvSpPr>
        <p:spPr>
          <a:xfrm>
            <a:off x="502920" y="1737360"/>
            <a:ext cx="3840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1A2E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Use the Data</a:t>
            </a:r>
            <a:endParaRPr lang="en-US" sz="1300" dirty="0"/>
          </a:p>
        </p:txBody>
      </p:sp>
      <p:sp>
        <p:nvSpPr>
          <p:cNvPr id="10" name="Text 7"/>
          <p:cNvSpPr/>
          <p:nvPr/>
        </p:nvSpPr>
        <p:spPr>
          <a:xfrm>
            <a:off x="502920" y="2057400"/>
            <a:ext cx="38404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44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Share RIR trends, near miss rates, and incident costs. Numbers open doors that passion alone cannot.</a:t>
            </a:r>
            <a:endParaRPr lang="en-US" sz="1100" dirty="0"/>
          </a:p>
        </p:txBody>
      </p:sp>
      <p:sp>
        <p:nvSpPr>
          <p:cNvPr id="11" name="Shape 8"/>
          <p:cNvSpPr/>
          <p:nvPr/>
        </p:nvSpPr>
        <p:spPr>
          <a:xfrm>
            <a:off x="4754880" y="1645920"/>
            <a:ext cx="4114800" cy="1234440"/>
          </a:xfrm>
          <a:prstGeom prst="rect">
            <a:avLst/>
          </a:prstGeom>
          <a:solidFill>
            <a:srgbClr val="FFFFFF"/>
          </a:solidFill>
          <a:ln w="12700">
            <a:solidFill>
              <a:srgbClr val="DDDDDD"/>
            </a:solidFill>
            <a:prstDash val="solid"/>
          </a:ln>
          <a:effectLst>
            <a:outerShdw blurRad="635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2" name="Shape 9"/>
          <p:cNvSpPr/>
          <p:nvPr/>
        </p:nvSpPr>
        <p:spPr>
          <a:xfrm>
            <a:off x="4754880" y="1645920"/>
            <a:ext cx="4114800" cy="54864"/>
          </a:xfrm>
          <a:prstGeom prst="rect">
            <a:avLst/>
          </a:prstGeom>
          <a:solidFill>
            <a:srgbClr val="E85D04"/>
          </a:solidFill>
          <a:ln w="12700">
            <a:solidFill>
              <a:srgbClr val="E85D0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0"/>
          <p:cNvSpPr/>
          <p:nvPr/>
        </p:nvSpPr>
        <p:spPr>
          <a:xfrm>
            <a:off x="4892040" y="1737360"/>
            <a:ext cx="3840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1A2E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Get the CEO to Show Up</a:t>
            </a:r>
            <a:endParaRPr lang="en-US" sz="1300" dirty="0"/>
          </a:p>
        </p:txBody>
      </p:sp>
      <p:sp>
        <p:nvSpPr>
          <p:cNvPr id="14" name="Text 11"/>
          <p:cNvSpPr/>
          <p:nvPr/>
        </p:nvSpPr>
        <p:spPr>
          <a:xfrm>
            <a:off x="4892040" y="2057400"/>
            <a:ext cx="38404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44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Ask for 5 minutes on their all-hands agenda. Ask them to sign a safety email. Small visibility creates big culture signals.</a:t>
            </a:r>
            <a:endParaRPr lang="en-US" sz="1100" dirty="0"/>
          </a:p>
        </p:txBody>
      </p:sp>
      <p:sp>
        <p:nvSpPr>
          <p:cNvPr id="15" name="Shape 12"/>
          <p:cNvSpPr/>
          <p:nvPr/>
        </p:nvSpPr>
        <p:spPr>
          <a:xfrm>
            <a:off x="365760" y="3063240"/>
            <a:ext cx="4114800" cy="1234440"/>
          </a:xfrm>
          <a:prstGeom prst="rect">
            <a:avLst/>
          </a:prstGeom>
          <a:solidFill>
            <a:srgbClr val="FFFFFF"/>
          </a:solidFill>
          <a:ln w="12700">
            <a:solidFill>
              <a:srgbClr val="DDDDDD"/>
            </a:solidFill>
            <a:prstDash val="solid"/>
          </a:ln>
          <a:effectLst>
            <a:outerShdw blurRad="635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6" name="Shape 13"/>
          <p:cNvSpPr/>
          <p:nvPr/>
        </p:nvSpPr>
        <p:spPr>
          <a:xfrm>
            <a:off x="365760" y="3063240"/>
            <a:ext cx="4114800" cy="54864"/>
          </a:xfrm>
          <a:prstGeom prst="rect">
            <a:avLst/>
          </a:prstGeom>
          <a:solidFill>
            <a:srgbClr val="E85D04"/>
          </a:solidFill>
          <a:ln w="12700">
            <a:solidFill>
              <a:srgbClr val="E85D0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4"/>
          <p:cNvSpPr/>
          <p:nvPr/>
        </p:nvSpPr>
        <p:spPr>
          <a:xfrm>
            <a:off x="502920" y="3154680"/>
            <a:ext cx="3840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1A2E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Personal Stories Move People</a:t>
            </a:r>
            <a:endParaRPr lang="en-US" sz="1300" dirty="0"/>
          </a:p>
        </p:txBody>
      </p:sp>
      <p:sp>
        <p:nvSpPr>
          <p:cNvPr id="18" name="Text 15"/>
          <p:cNvSpPr/>
          <p:nvPr/>
        </p:nvSpPr>
        <p:spPr>
          <a:xfrm>
            <a:off x="502920" y="3474720"/>
            <a:ext cx="38404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44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20-something who won't be home for dinner tonight is more powerful than an OSHA citation. Use it.</a:t>
            </a:r>
            <a:endParaRPr lang="en-US" sz="1100" dirty="0"/>
          </a:p>
        </p:txBody>
      </p:sp>
      <p:sp>
        <p:nvSpPr>
          <p:cNvPr id="19" name="Shape 16"/>
          <p:cNvSpPr/>
          <p:nvPr/>
        </p:nvSpPr>
        <p:spPr>
          <a:xfrm>
            <a:off x="4754880" y="3063240"/>
            <a:ext cx="4114800" cy="1234440"/>
          </a:xfrm>
          <a:prstGeom prst="rect">
            <a:avLst/>
          </a:prstGeom>
          <a:solidFill>
            <a:srgbClr val="FFFFFF"/>
          </a:solidFill>
          <a:ln w="12700">
            <a:solidFill>
              <a:srgbClr val="DDDDDD"/>
            </a:solidFill>
            <a:prstDash val="solid"/>
          </a:ln>
          <a:effectLst>
            <a:outerShdw blurRad="635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0" name="Shape 17"/>
          <p:cNvSpPr/>
          <p:nvPr/>
        </p:nvSpPr>
        <p:spPr>
          <a:xfrm>
            <a:off x="4754880" y="3063240"/>
            <a:ext cx="4114800" cy="54864"/>
          </a:xfrm>
          <a:prstGeom prst="rect">
            <a:avLst/>
          </a:prstGeom>
          <a:solidFill>
            <a:srgbClr val="E85D04"/>
          </a:solidFill>
          <a:ln w="12700">
            <a:solidFill>
              <a:srgbClr val="E85D0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 18"/>
          <p:cNvSpPr/>
          <p:nvPr/>
        </p:nvSpPr>
        <p:spPr>
          <a:xfrm>
            <a:off x="4892040" y="3154680"/>
            <a:ext cx="3840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1A2E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Be the Chirp in Their Ear</a:t>
            </a:r>
            <a:endParaRPr lang="en-US" sz="1300" dirty="0"/>
          </a:p>
        </p:txBody>
      </p:sp>
      <p:sp>
        <p:nvSpPr>
          <p:cNvPr id="22" name="Text 19"/>
          <p:cNvSpPr/>
          <p:nvPr/>
        </p:nvSpPr>
        <p:spPr>
          <a:xfrm>
            <a:off x="4892040" y="3474720"/>
            <a:ext cx="38404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44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Don't go away. Be subtle, professional, and persistent. Influence from the middle is still influence.</a:t>
            </a:r>
            <a:endParaRPr lang="en-US" sz="1100" dirty="0"/>
          </a:p>
        </p:txBody>
      </p:sp>
      <p:sp>
        <p:nvSpPr>
          <p:cNvPr id="23" name="Text 20"/>
          <p:cNvSpPr/>
          <p:nvPr/>
        </p:nvSpPr>
        <p:spPr>
          <a:xfrm>
            <a:off x="365760" y="4800600"/>
            <a:ext cx="45720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9E9E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JEFF ESCHLIMAN  |  STEVE BAUM</a:t>
            </a:r>
            <a:endParaRPr lang="en-US" sz="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1A1A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65760" y="228600"/>
            <a:ext cx="8412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Culture Change in the Real World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365760" y="822960"/>
            <a:ext cx="84124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F4A2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happens when you commit to both fronts — from the top down and the field up.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365760" y="1535084"/>
            <a:ext cx="1698567" cy="2971800"/>
          </a:xfrm>
          <a:prstGeom prst="rect">
            <a:avLst/>
          </a:prstGeom>
          <a:solidFill>
            <a:srgbClr val="161630"/>
          </a:solidFill>
          <a:ln w="25400">
            <a:solidFill>
              <a:srgbClr val="E85D0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390005" y="1783080"/>
            <a:ext cx="1650076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C1121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4.08</a:t>
            </a:r>
            <a:endParaRPr lang="en-US" sz="4400" dirty="0"/>
          </a:p>
        </p:txBody>
      </p:sp>
      <p:sp>
        <p:nvSpPr>
          <p:cNvPr id="6" name="Text 4"/>
          <p:cNvSpPr/>
          <p:nvPr/>
        </p:nvSpPr>
        <p:spPr>
          <a:xfrm>
            <a:off x="365760" y="2586644"/>
            <a:ext cx="1650076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9E9E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Starting RIR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365760" y="2952404"/>
            <a:ext cx="1698567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E85D0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↓  3 Years  ↓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365760" y="3318164"/>
            <a:ext cx="1698567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2D6A4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1.98</a:t>
            </a:r>
            <a:endParaRPr lang="en-US" sz="4400" dirty="0"/>
          </a:p>
        </p:txBody>
      </p:sp>
      <p:sp>
        <p:nvSpPr>
          <p:cNvPr id="9" name="Text 7"/>
          <p:cNvSpPr/>
          <p:nvPr/>
        </p:nvSpPr>
        <p:spPr>
          <a:xfrm>
            <a:off x="365760" y="4141124"/>
            <a:ext cx="1698567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9E9E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Ending RIR  ( −51% )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4572000" y="1280160"/>
            <a:ext cx="42062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How It Happened</a:t>
            </a:r>
            <a:endParaRPr lang="en-US" sz="1800" dirty="0"/>
          </a:p>
        </p:txBody>
      </p:sp>
      <p:sp>
        <p:nvSpPr>
          <p:cNvPr id="11" name="Shape 9"/>
          <p:cNvSpPr/>
          <p:nvPr/>
        </p:nvSpPr>
        <p:spPr>
          <a:xfrm>
            <a:off x="4572000" y="1719072"/>
            <a:ext cx="2286000" cy="45720"/>
          </a:xfrm>
          <a:prstGeom prst="rect">
            <a:avLst/>
          </a:prstGeom>
          <a:solidFill>
            <a:srgbClr val="E85D04"/>
          </a:solidFill>
          <a:ln w="12700">
            <a:solidFill>
              <a:srgbClr val="E85D0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4572000" y="1828800"/>
            <a:ext cx="4297680" cy="2560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Top-down buy-in was non-negotiable.</a:t>
            </a:r>
            <a:endParaRPr lang="en-US" sz="13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Safety audits fed data to accountable leaders — not used as punishment.</a:t>
            </a:r>
            <a:endParaRPr lang="en-US" sz="13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Peer-to-peer influence + president-to-president conversations.</a:t>
            </a:r>
            <a:endParaRPr lang="en-US" sz="13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Workers rewarded for reporting — nothing swept under the rug.</a:t>
            </a:r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Safety Council creation – inter-company competitions.</a:t>
            </a:r>
            <a:endParaRPr lang="en-US" sz="13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F4A2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Culture became the operating system — not a program.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4572000" y="4800600"/>
            <a:ext cx="42976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9E9E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BREWER COMPANIES  |  SYNERGOS ACQUISITION</a:t>
            </a:r>
            <a:endParaRPr lang="en-US" sz="900" dirty="0"/>
          </a:p>
        </p:txBody>
      </p:sp>
      <p:sp>
        <p:nvSpPr>
          <p:cNvPr id="16" name="Shape 2">
            <a:extLst>
              <a:ext uri="{FF2B5EF4-FFF2-40B4-BE49-F238E27FC236}">
                <a16:creationId xmlns:a16="http://schemas.microsoft.com/office/drawing/2014/main" id="{73E6429F-3B35-850B-E1D4-520148EC8967}"/>
              </a:ext>
            </a:extLst>
          </p:cNvPr>
          <p:cNvSpPr/>
          <p:nvPr/>
        </p:nvSpPr>
        <p:spPr>
          <a:xfrm>
            <a:off x="2275668" y="1535084"/>
            <a:ext cx="1698567" cy="2971800"/>
          </a:xfrm>
          <a:prstGeom prst="rect">
            <a:avLst/>
          </a:prstGeom>
          <a:solidFill>
            <a:srgbClr val="161630"/>
          </a:solidFill>
          <a:ln w="25400">
            <a:solidFill>
              <a:srgbClr val="E85D0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3">
            <a:extLst>
              <a:ext uri="{FF2B5EF4-FFF2-40B4-BE49-F238E27FC236}">
                <a16:creationId xmlns:a16="http://schemas.microsoft.com/office/drawing/2014/main" id="{413702A2-4765-5226-2710-C309FCF8B5C0}"/>
              </a:ext>
            </a:extLst>
          </p:cNvPr>
          <p:cNvSpPr/>
          <p:nvPr/>
        </p:nvSpPr>
        <p:spPr>
          <a:xfrm>
            <a:off x="2299913" y="1750522"/>
            <a:ext cx="1650076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4400" b="1" dirty="0">
                <a:solidFill>
                  <a:srgbClr val="2D6A4F"/>
                </a:solidFill>
                <a:latin typeface="Arial Black" pitchFamily="34" charset="0"/>
              </a:rPr>
              <a:t>2.70</a:t>
            </a:r>
          </a:p>
        </p:txBody>
      </p:sp>
      <p:sp>
        <p:nvSpPr>
          <p:cNvPr id="18" name="Text 4">
            <a:extLst>
              <a:ext uri="{FF2B5EF4-FFF2-40B4-BE49-F238E27FC236}">
                <a16:creationId xmlns:a16="http://schemas.microsoft.com/office/drawing/2014/main" id="{0BDC974C-4F3B-3682-D005-544AECAF4CBE}"/>
              </a:ext>
            </a:extLst>
          </p:cNvPr>
          <p:cNvSpPr/>
          <p:nvPr/>
        </p:nvSpPr>
        <p:spPr>
          <a:xfrm>
            <a:off x="2275668" y="2586644"/>
            <a:ext cx="1650076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9E9E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Starting RIR</a:t>
            </a:r>
            <a:endParaRPr lang="en-US" sz="1300" dirty="0"/>
          </a:p>
        </p:txBody>
      </p:sp>
      <p:sp>
        <p:nvSpPr>
          <p:cNvPr id="19" name="Text 5">
            <a:extLst>
              <a:ext uri="{FF2B5EF4-FFF2-40B4-BE49-F238E27FC236}">
                <a16:creationId xmlns:a16="http://schemas.microsoft.com/office/drawing/2014/main" id="{20EAF65F-D315-7E7E-39FE-F595C53A04D9}"/>
              </a:ext>
            </a:extLst>
          </p:cNvPr>
          <p:cNvSpPr/>
          <p:nvPr/>
        </p:nvSpPr>
        <p:spPr>
          <a:xfrm>
            <a:off x="2275668" y="2952404"/>
            <a:ext cx="1698567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E85D0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↓  3 Years  ↓</a:t>
            </a:r>
            <a:endParaRPr lang="en-US" sz="1400" dirty="0"/>
          </a:p>
        </p:txBody>
      </p:sp>
      <p:sp>
        <p:nvSpPr>
          <p:cNvPr id="20" name="Text 6">
            <a:extLst>
              <a:ext uri="{FF2B5EF4-FFF2-40B4-BE49-F238E27FC236}">
                <a16:creationId xmlns:a16="http://schemas.microsoft.com/office/drawing/2014/main" id="{528399A1-189C-4F98-5FFC-6349107F5022}"/>
              </a:ext>
            </a:extLst>
          </p:cNvPr>
          <p:cNvSpPr/>
          <p:nvPr/>
        </p:nvSpPr>
        <p:spPr>
          <a:xfrm>
            <a:off x="2275668" y="3318164"/>
            <a:ext cx="1698567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2D6A4F"/>
                </a:solidFill>
                <a:latin typeface="Arial Black" pitchFamily="34" charset="0"/>
              </a:rPr>
              <a:t>0.0</a:t>
            </a:r>
            <a:endParaRPr lang="en-US" sz="4400" dirty="0"/>
          </a:p>
        </p:txBody>
      </p:sp>
      <p:sp>
        <p:nvSpPr>
          <p:cNvPr id="21" name="Text 7">
            <a:extLst>
              <a:ext uri="{FF2B5EF4-FFF2-40B4-BE49-F238E27FC236}">
                <a16:creationId xmlns:a16="http://schemas.microsoft.com/office/drawing/2014/main" id="{5836676A-C69C-5630-B271-071780E4142D}"/>
              </a:ext>
            </a:extLst>
          </p:cNvPr>
          <p:cNvSpPr/>
          <p:nvPr/>
        </p:nvSpPr>
        <p:spPr>
          <a:xfrm>
            <a:off x="2275668" y="4141124"/>
            <a:ext cx="1698567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9E9E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Ending RIR  ( −100% )</a:t>
            </a:r>
            <a:endParaRPr lang="en-US" sz="1200" dirty="0"/>
          </a:p>
        </p:txBody>
      </p:sp>
      <p:sp>
        <p:nvSpPr>
          <p:cNvPr id="23" name="Text 4">
            <a:extLst>
              <a:ext uri="{FF2B5EF4-FFF2-40B4-BE49-F238E27FC236}">
                <a16:creationId xmlns:a16="http://schemas.microsoft.com/office/drawing/2014/main" id="{9F9DF758-3F54-ECB6-36A3-37EF27425438}"/>
              </a:ext>
            </a:extLst>
          </p:cNvPr>
          <p:cNvSpPr/>
          <p:nvPr/>
        </p:nvSpPr>
        <p:spPr>
          <a:xfrm>
            <a:off x="365760" y="1201882"/>
            <a:ext cx="1650076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9E9E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 Companies Combined</a:t>
            </a:r>
            <a:endParaRPr lang="en-US" sz="1300" dirty="0"/>
          </a:p>
        </p:txBody>
      </p:sp>
      <p:sp>
        <p:nvSpPr>
          <p:cNvPr id="24" name="Text 4">
            <a:extLst>
              <a:ext uri="{FF2B5EF4-FFF2-40B4-BE49-F238E27FC236}">
                <a16:creationId xmlns:a16="http://schemas.microsoft.com/office/drawing/2014/main" id="{DEC97147-65EB-0D40-6D20-DEF88C98A9ED}"/>
              </a:ext>
            </a:extLst>
          </p:cNvPr>
          <p:cNvSpPr/>
          <p:nvPr/>
        </p:nvSpPr>
        <p:spPr>
          <a:xfrm>
            <a:off x="2324159" y="1188720"/>
            <a:ext cx="1650076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9E9E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Brewer Companies</a:t>
            </a:r>
            <a:endParaRPr lang="en-US" sz="1300" dirty="0"/>
          </a:p>
        </p:txBody>
      </p:sp>
      <p:sp>
        <p:nvSpPr>
          <p:cNvPr id="25" name="Text 6">
            <a:extLst>
              <a:ext uri="{FF2B5EF4-FFF2-40B4-BE49-F238E27FC236}">
                <a16:creationId xmlns:a16="http://schemas.microsoft.com/office/drawing/2014/main" id="{2E653CE0-4727-2C9F-24A7-0339EA281617}"/>
              </a:ext>
            </a:extLst>
          </p:cNvPr>
          <p:cNvSpPr/>
          <p:nvPr/>
        </p:nvSpPr>
        <p:spPr>
          <a:xfrm>
            <a:off x="4320483" y="4080164"/>
            <a:ext cx="4549197" cy="746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2D6A4F"/>
                </a:solidFill>
                <a:latin typeface="Arial Black" pitchFamily="34" charset="0"/>
              </a:rPr>
              <a:t>540 Days – 678k Hours Worked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1A1A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3152"/>
          </a:xfrm>
          <a:prstGeom prst="rect">
            <a:avLst/>
          </a:prstGeom>
          <a:solidFill>
            <a:srgbClr val="E85D04"/>
          </a:solidFill>
          <a:ln w="12700">
            <a:solidFill>
              <a:srgbClr val="E85D0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" y="274320"/>
            <a:ext cx="594360" cy="59436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097280" y="228600"/>
            <a:ext cx="76809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Where Are YOU on the Safe Home?</a:t>
            </a:r>
            <a:endParaRPr lang="en-US" sz="2600" dirty="0"/>
          </a:p>
        </p:txBody>
      </p:sp>
      <p:sp>
        <p:nvSpPr>
          <p:cNvPr id="5" name="Shape 2"/>
          <p:cNvSpPr/>
          <p:nvPr/>
        </p:nvSpPr>
        <p:spPr>
          <a:xfrm>
            <a:off x="365760" y="960120"/>
            <a:ext cx="8412480" cy="1143000"/>
          </a:xfrm>
          <a:prstGeom prst="rect">
            <a:avLst/>
          </a:prstGeom>
          <a:solidFill>
            <a:srgbClr val="0D0D20"/>
          </a:solidFill>
          <a:ln w="25400">
            <a:solidFill>
              <a:srgbClr val="E85D0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3"/>
          <p:cNvSpPr/>
          <p:nvPr/>
        </p:nvSpPr>
        <p:spPr>
          <a:xfrm>
            <a:off x="548640" y="1005840"/>
            <a:ext cx="804672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"Compliance keeps you out of court.</a:t>
            </a:r>
            <a:endParaRPr lang="en-US" sz="1700" dirty="0"/>
          </a:p>
          <a:p>
            <a:pPr marL="0" indent="0" algn="ctr">
              <a:buNone/>
            </a:pPr>
            <a:r>
              <a:rPr lang="en-US" sz="17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Culture keeps your people alive.</a:t>
            </a:r>
            <a:endParaRPr lang="en-US" sz="1700" dirty="0"/>
          </a:p>
          <a:p>
            <a:pPr marL="0" indent="0" algn="ctr">
              <a:buNone/>
            </a:pPr>
            <a:r>
              <a:rPr lang="en-US" sz="17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Choose which one you're building."</a:t>
            </a:r>
            <a:endParaRPr lang="en-US" sz="1700" dirty="0"/>
          </a:p>
        </p:txBody>
      </p:sp>
      <p:sp>
        <p:nvSpPr>
          <p:cNvPr id="7" name="Text 4"/>
          <p:cNvSpPr/>
          <p:nvPr/>
        </p:nvSpPr>
        <p:spPr>
          <a:xfrm>
            <a:off x="365760" y="2240280"/>
            <a:ext cx="84124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4A261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Take This With You — 3 Questions:</a:t>
            </a:r>
            <a:endParaRPr lang="en-US" sz="1500" dirty="0"/>
          </a:p>
        </p:txBody>
      </p:sp>
      <p:sp>
        <p:nvSpPr>
          <p:cNvPr id="8" name="Shape 5"/>
          <p:cNvSpPr/>
          <p:nvPr/>
        </p:nvSpPr>
        <p:spPr>
          <a:xfrm>
            <a:off x="365760" y="2633472"/>
            <a:ext cx="365760" cy="365760"/>
          </a:xfrm>
          <a:prstGeom prst="ellipse">
            <a:avLst/>
          </a:prstGeom>
          <a:solidFill>
            <a:srgbClr val="E85D04"/>
          </a:solidFill>
          <a:ln w="12700">
            <a:solidFill>
              <a:srgbClr val="E85D0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6"/>
          <p:cNvSpPr/>
          <p:nvPr/>
        </p:nvSpPr>
        <p:spPr>
          <a:xfrm>
            <a:off x="365760" y="2633472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1</a:t>
            </a:r>
            <a:endParaRPr lang="en-US" sz="1400" dirty="0"/>
          </a:p>
        </p:txBody>
      </p:sp>
      <p:sp>
        <p:nvSpPr>
          <p:cNvPr id="10" name="Text 7"/>
          <p:cNvSpPr/>
          <p:nvPr/>
        </p:nvSpPr>
        <p:spPr>
          <a:xfrm>
            <a:off x="868680" y="2651760"/>
            <a:ext cx="79095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Which layer of the Safe Home is your organization actually operating at?</a:t>
            </a:r>
            <a:endParaRPr lang="en-US" sz="1300" dirty="0"/>
          </a:p>
        </p:txBody>
      </p:sp>
      <p:sp>
        <p:nvSpPr>
          <p:cNvPr id="11" name="Shape 8"/>
          <p:cNvSpPr/>
          <p:nvPr/>
        </p:nvSpPr>
        <p:spPr>
          <a:xfrm>
            <a:off x="365760" y="3319272"/>
            <a:ext cx="365760" cy="365760"/>
          </a:xfrm>
          <a:prstGeom prst="ellipse">
            <a:avLst/>
          </a:prstGeom>
          <a:solidFill>
            <a:srgbClr val="E85D04"/>
          </a:solidFill>
          <a:ln w="12700">
            <a:solidFill>
              <a:srgbClr val="E85D0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9"/>
          <p:cNvSpPr/>
          <p:nvPr/>
        </p:nvSpPr>
        <p:spPr>
          <a:xfrm>
            <a:off x="365760" y="3319272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2</a:t>
            </a:r>
            <a:endParaRPr lang="en-US" sz="1400" dirty="0"/>
          </a:p>
        </p:txBody>
      </p:sp>
      <p:sp>
        <p:nvSpPr>
          <p:cNvPr id="13" name="Text 10"/>
          <p:cNvSpPr/>
          <p:nvPr/>
        </p:nvSpPr>
        <p:spPr>
          <a:xfrm>
            <a:off x="868680" y="3337560"/>
            <a:ext cx="79095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is ONE behavior YOU will change in the next 30 days?</a:t>
            </a:r>
            <a:endParaRPr lang="en-US" sz="1300" dirty="0"/>
          </a:p>
        </p:txBody>
      </p:sp>
      <p:sp>
        <p:nvSpPr>
          <p:cNvPr id="14" name="Shape 11"/>
          <p:cNvSpPr/>
          <p:nvPr/>
        </p:nvSpPr>
        <p:spPr>
          <a:xfrm>
            <a:off x="365760" y="4005072"/>
            <a:ext cx="365760" cy="365760"/>
          </a:xfrm>
          <a:prstGeom prst="ellipse">
            <a:avLst/>
          </a:prstGeom>
          <a:solidFill>
            <a:srgbClr val="E85D04"/>
          </a:solidFill>
          <a:ln w="12700">
            <a:solidFill>
              <a:srgbClr val="E85D0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2"/>
          <p:cNvSpPr/>
          <p:nvPr/>
        </p:nvSpPr>
        <p:spPr>
          <a:xfrm>
            <a:off x="365760" y="4005072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3</a:t>
            </a:r>
            <a:endParaRPr lang="en-US" sz="1400" dirty="0"/>
          </a:p>
        </p:txBody>
      </p:sp>
      <p:sp>
        <p:nvSpPr>
          <p:cNvPr id="16" name="Text 13"/>
          <p:cNvSpPr/>
          <p:nvPr/>
        </p:nvSpPr>
        <p:spPr>
          <a:xfrm>
            <a:off x="868680" y="4023360"/>
            <a:ext cx="79095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E8E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Who on your team needs to hear this message?</a:t>
            </a:r>
            <a:endParaRPr lang="en-US" sz="1300" dirty="0"/>
          </a:p>
        </p:txBody>
      </p:sp>
      <p:sp>
        <p:nvSpPr>
          <p:cNvPr id="17" name="Shape 14"/>
          <p:cNvSpPr/>
          <p:nvPr/>
        </p:nvSpPr>
        <p:spPr>
          <a:xfrm>
            <a:off x="0" y="4892040"/>
            <a:ext cx="9144000" cy="251460"/>
          </a:xfrm>
          <a:prstGeom prst="rect">
            <a:avLst/>
          </a:prstGeom>
          <a:solidFill>
            <a:srgbClr val="111122"/>
          </a:solidFill>
          <a:ln w="12700">
            <a:solidFill>
              <a:srgbClr val="11112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Text 15"/>
          <p:cNvSpPr/>
          <p:nvPr/>
        </p:nvSpPr>
        <p:spPr>
          <a:xfrm>
            <a:off x="365760" y="4892040"/>
            <a:ext cx="8412480" cy="2514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9E9E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HBACA Safety Committee</a:t>
            </a:r>
            <a:endParaRPr lang="en-US" sz="1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898</Words>
  <Application>Microsoft Office PowerPoint</Application>
  <PresentationFormat>On-screen Show (16:9)</PresentationFormat>
  <Paragraphs>141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Arial Black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Building an Injury-Free Culture</dc:title>
  <dc:subject>PptxGenJS Presentation</dc:subject>
  <dc:creator>PptxGenJS</dc:creator>
  <cp:lastModifiedBy>Baum, Steve</cp:lastModifiedBy>
  <cp:revision>3</cp:revision>
  <dcterms:created xsi:type="dcterms:W3CDTF">2026-05-14T13:42:46Z</dcterms:created>
  <dcterms:modified xsi:type="dcterms:W3CDTF">2026-06-25T15:31:38Z</dcterms:modified>
</cp:coreProperties>
</file>